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443_3582E670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1092" r:id="rId2"/>
    <p:sldId id="1103" r:id="rId3"/>
    <p:sldId id="1093" r:id="rId4"/>
    <p:sldId id="1099" r:id="rId5"/>
    <p:sldId id="1100" r:id="rId6"/>
    <p:sldId id="1101" r:id="rId7"/>
    <p:sldId id="1102" r:id="rId8"/>
    <p:sldId id="258" r:id="rId9"/>
    <p:sldId id="1090" r:id="rId10"/>
    <p:sldId id="259" r:id="rId11"/>
    <p:sldId id="263" r:id="rId12"/>
    <p:sldId id="264" r:id="rId13"/>
    <p:sldId id="265" r:id="rId14"/>
    <p:sldId id="1091" r:id="rId15"/>
    <p:sldId id="1105" r:id="rId16"/>
    <p:sldId id="1083" r:id="rId17"/>
    <p:sldId id="109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6BCB3BF-8762-9346-906D-E4F6D8C0AC92}">
          <p14:sldIdLst>
            <p14:sldId id="1092"/>
            <p14:sldId id="1103"/>
            <p14:sldId id="1093"/>
            <p14:sldId id="1099"/>
            <p14:sldId id="1100"/>
            <p14:sldId id="1101"/>
            <p14:sldId id="1102"/>
            <p14:sldId id="258"/>
            <p14:sldId id="1090"/>
            <p14:sldId id="259"/>
            <p14:sldId id="263"/>
            <p14:sldId id="264"/>
            <p14:sldId id="265"/>
            <p14:sldId id="1091"/>
            <p14:sldId id="1105"/>
            <p14:sldId id="1083"/>
            <p14:sldId id="10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796B12-4EFF-8DE0-D20E-56ADE4FAC65B}" name="Chi Wang" initials="CW" userId="S::chiw@microsoft.com::90ca4712-867d-48c3-b868-fd8a6fdd5058" providerId="AD"/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43A23-9EAA-4705-8AA6-219994ABE70A}" v="5" dt="2020-10-20T20:43:44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3"/>
    <p:restoredTop sz="70730"/>
  </p:normalViewPr>
  <p:slideViewPr>
    <p:cSldViewPr snapToGrid="0" snapToObjects="1">
      <p:cViewPr varScale="1">
        <p:scale>
          <a:sx n="82" d="100"/>
          <a:sy n="82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 Wang" userId="90ca4712-867d-48c3-b868-fd8a6fdd5058" providerId="ADAL" clId="{A2D43A23-9EAA-4705-8AA6-219994ABE70A}"/>
    <pc:docChg chg="modSld">
      <pc:chgData name="Chi Wang" userId="90ca4712-867d-48c3-b868-fd8a6fdd5058" providerId="ADAL" clId="{A2D43A23-9EAA-4705-8AA6-219994ABE70A}" dt="2020-10-20T20:45:55.299" v="8"/>
      <pc:docMkLst>
        <pc:docMk/>
      </pc:docMkLst>
      <pc:sldChg chg="modSp mod">
        <pc:chgData name="Chi Wang" userId="90ca4712-867d-48c3-b868-fd8a6fdd5058" providerId="ADAL" clId="{A2D43A23-9EAA-4705-8AA6-219994ABE70A}" dt="2020-10-20T20:43:44.390" v="7" actId="20577"/>
        <pc:sldMkLst>
          <pc:docMk/>
          <pc:sldMk cId="702384287" sldId="258"/>
        </pc:sldMkLst>
        <pc:spChg chg="mod">
          <ac:chgData name="Chi Wang" userId="90ca4712-867d-48c3-b868-fd8a6fdd5058" providerId="ADAL" clId="{A2D43A23-9EAA-4705-8AA6-219994ABE70A}" dt="2020-10-20T20:43:44.390" v="7" actId="20577"/>
          <ac:spMkLst>
            <pc:docMk/>
            <pc:sldMk cId="702384287" sldId="258"/>
            <ac:spMk id="7" creationId="{6B04C5E5-6AB7-2D47-AFE5-19B9F8CD862B}"/>
          </ac:spMkLst>
        </pc:spChg>
        <pc:spChg chg="mod">
          <ac:chgData name="Chi Wang" userId="90ca4712-867d-48c3-b868-fd8a6fdd5058" providerId="ADAL" clId="{A2D43A23-9EAA-4705-8AA6-219994ABE70A}" dt="2020-10-20T20:29:15.651" v="0" actId="20577"/>
          <ac:spMkLst>
            <pc:docMk/>
            <pc:sldMk cId="702384287" sldId="258"/>
            <ac:spMk id="8" creationId="{D1754F41-0099-8549-9CA9-2673CEC77D3E}"/>
          </ac:spMkLst>
        </pc:spChg>
      </pc:sldChg>
      <pc:sldChg chg="modSp mod addCm">
        <pc:chgData name="Chi Wang" userId="90ca4712-867d-48c3-b868-fd8a6fdd5058" providerId="ADAL" clId="{A2D43A23-9EAA-4705-8AA6-219994ABE70A}" dt="2020-10-20T20:45:55.299" v="8"/>
        <pc:sldMkLst>
          <pc:docMk/>
          <pc:sldMk cId="897771120" sldId="1091"/>
        </pc:sldMkLst>
        <pc:spChg chg="mod">
          <ac:chgData name="Chi Wang" userId="90ca4712-867d-48c3-b868-fd8a6fdd5058" providerId="ADAL" clId="{A2D43A23-9EAA-4705-8AA6-219994ABE70A}" dt="2020-10-20T20:34:04.948" v="3" actId="20577"/>
          <ac:spMkLst>
            <pc:docMk/>
            <pc:sldMk cId="897771120" sldId="1091"/>
            <ac:spMk id="4" creationId="{48A5D53C-E3F1-B246-A7F3-0F6610D4C5AA}"/>
          </ac:spMkLst>
        </pc:spChg>
        <pc:spChg chg="mod">
          <ac:chgData name="Chi Wang" userId="90ca4712-867d-48c3-b868-fd8a6fdd5058" providerId="ADAL" clId="{A2D43A23-9EAA-4705-8AA6-219994ABE70A}" dt="2020-10-20T20:35:53.463" v="5" actId="20577"/>
          <ac:spMkLst>
            <pc:docMk/>
            <pc:sldMk cId="897771120" sldId="1091"/>
            <ac:spMk id="5" creationId="{26123481-C348-7C45-BC99-33BDA1CE0E26}"/>
          </ac:spMkLst>
        </pc:spChg>
      </pc:sldChg>
      <pc:sldChg chg="modSp">
        <pc:chgData name="Chi Wang" userId="90ca4712-867d-48c3-b868-fd8a6fdd5058" providerId="ADAL" clId="{A2D43A23-9EAA-4705-8AA6-219994ABE70A}" dt="2020-10-20T20:43:19.791" v="6" actId="20577"/>
        <pc:sldMkLst>
          <pc:docMk/>
          <pc:sldMk cId="681108716" sldId="1093"/>
        </pc:sldMkLst>
        <pc:spChg chg="mod">
          <ac:chgData name="Chi Wang" userId="90ca4712-867d-48c3-b868-fd8a6fdd5058" providerId="ADAL" clId="{A2D43A23-9EAA-4705-8AA6-219994ABE70A}" dt="2020-10-20T20:43:19.791" v="6" actId="20577"/>
          <ac:spMkLst>
            <pc:docMk/>
            <pc:sldMk cId="681108716" sldId="1093"/>
            <ac:spMk id="13" creationId="{194402D8-AF15-F94D-9DB4-0B95ADD5DC22}"/>
          </ac:spMkLst>
        </pc:spChg>
      </pc:sldChg>
    </pc:docChg>
  </pc:docChgLst>
</pc:chgInfo>
</file>

<file path=ppt/comments/modernComment_443_3582E6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977445-B2B6-4DF4-A74F-3C2E3A7DAF0C}" authorId="{1C796B12-4EFF-8DE0-D20E-56ADE4FAC65B}" status="resolved" created="2020-10-20T20:45:54.939">
    <pc:sldMkLst xmlns:pc="http://schemas.microsoft.com/office/powerpoint/2013/main/command">
      <pc:docMk/>
      <pc:sldMk cId="897771120" sldId="1091"/>
    </pc:sldMkLst>
    <p188:txBody>
      <a:bodyPr/>
      <a:lstStyle/>
      <a:p>
        <a:r>
          <a:rPr lang="en-US"/>
          <a:t>need to mention the significance of this result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33ED1-E624-5345-A369-EA8B58FF186F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E057B-5901-9849-B686-113ED74A29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989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5sec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Welcome to our paper about Markov Chain </a:t>
            </a:r>
            <a:r>
              <a:rPr kumimoji="1" lang="en" altLang="zh-CN" sz="1200" b="0" dirty="0"/>
              <a:t>Matrix Chernoff Bound and  Co-occurrence Matrices</a:t>
            </a:r>
          </a:p>
          <a:p>
            <a:endParaRPr kumimoji="1" lang="en" altLang="zh-CN" sz="1200" b="0" dirty="0"/>
          </a:p>
          <a:p>
            <a:r>
              <a:rPr kumimoji="1" lang="en" altLang="zh-CN" sz="1200" b="1" dirty="0"/>
              <a:t>I am </a:t>
            </a:r>
            <a:r>
              <a:rPr kumimoji="1" lang="en" altLang="zh-CN" sz="1200" b="1" dirty="0" err="1"/>
              <a:t>jiezhong</a:t>
            </a:r>
            <a:r>
              <a:rPr kumimoji="1" lang="en" altLang="zh-CN" sz="1200" b="1" dirty="0"/>
              <a:t> </a:t>
            </a:r>
            <a:r>
              <a:rPr kumimoji="1" lang="en" altLang="zh-CN" sz="1200" b="1" dirty="0" err="1"/>
              <a:t>Qiu</a:t>
            </a:r>
            <a:r>
              <a:rPr kumimoji="1" lang="en" altLang="zh-CN" sz="1200" b="1" dirty="0"/>
              <a:t> from Tsinghua University.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9438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(5sec)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Given a sequence of objects, </a:t>
            </a:r>
          </a:p>
          <a:p>
            <a:r>
              <a:rPr kumimoji="1" lang="en-US" altLang="zh-CN" dirty="0"/>
              <a:t>We move a sliding window through the sequence, and count the co-occurrence in each window.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9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8926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20 sec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 final co-occurrence matrix is simply the sample mean of the co-occurrence matrix in each sliding window.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Moreover, if the input sequence is a Markov chain, the sliding window is also a Markov chain.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291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="0" dirty="0"/>
              <a:t>20sec</a:t>
            </a:r>
          </a:p>
          <a:p>
            <a:endParaRPr kumimoji="1" lang="en-US" altLang="zh-C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0" dirty="0"/>
              <a:t>Built upon our </a:t>
            </a:r>
            <a:r>
              <a:rPr lang="en-US" altLang="zh-CN" sz="1200" b="0" dirty="0">
                <a:solidFill>
                  <a:srgbClr val="C00000"/>
                </a:solidFill>
              </a:rPr>
              <a:t>Markov chain Matrix Chernoff Bound, we show that the empirical co-occurrence matrix converges to its </a:t>
            </a:r>
            <a:r>
              <a:rPr kumimoji="1" lang="en" altLang="zh-CN" b="0" dirty="0"/>
              <a:t>expectation exponentially.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b="0" dirty="0"/>
              <a:t>Roughly speaking, we need O(t(</a:t>
            </a:r>
            <a:r>
              <a:rPr kumimoji="1" lang="en" altLang="zh-CN" b="0" dirty="0" err="1"/>
              <a:t>logn+logt</a:t>
            </a:r>
            <a:r>
              <a:rPr kumimoji="1" lang="en" altLang="zh-CN" b="0" dirty="0"/>
              <a:t>)) samples from the </a:t>
            </a:r>
            <a:r>
              <a:rPr kumimoji="1" lang="en" altLang="zh-CN" b="0" dirty="0" err="1"/>
              <a:t>markov</a:t>
            </a:r>
            <a:r>
              <a:rPr kumimoji="1" lang="en" altLang="zh-CN" b="0" dirty="0"/>
              <a:t> chain to provide a good estimation to the </a:t>
            </a:r>
            <a:r>
              <a:rPr kumimoji="1" lang="en-US" altLang="zh-CN" sz="1200" b="0" dirty="0"/>
              <a:t>Co-occurrence</a:t>
            </a:r>
            <a:r>
              <a:rPr kumimoji="1" lang="zh-CN" altLang="en-US" sz="1200" b="0" dirty="0"/>
              <a:t> </a:t>
            </a:r>
            <a:r>
              <a:rPr kumimoji="1" lang="en-US" altLang="zh-CN" sz="1200" b="0" dirty="0"/>
              <a:t>Matrices</a:t>
            </a:r>
            <a:endParaRPr kumimoji="1" lang="en-US" altLang="zh-CN" b="0" dirty="0"/>
          </a:p>
          <a:p>
            <a:endParaRPr kumimoji="1"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7363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027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Thanks for your listening.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686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40 sec</a:t>
            </a:r>
          </a:p>
          <a:p>
            <a:r>
              <a:rPr kumimoji="1" lang="en-US" altLang="zh-CN" dirty="0"/>
              <a:t>co-occurrence matrices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been common and important data signals in machine learning, </a:t>
            </a:r>
          </a:p>
          <a:p>
            <a:r>
              <a:rPr kumimoji="1"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the word co-occurrence in NLP, vertex co-occurrence in Graph Learning, item co-occurrence in Recommendation system, </a:t>
            </a:r>
            <a:r>
              <a:rPr kumimoji="1" lang="en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co-occurrence </a:t>
            </a:r>
            <a:r>
              <a:rPr kumimoji="1"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Reinforcement Learning,</a:t>
            </a:r>
          </a:p>
          <a:p>
            <a:r>
              <a:rPr kumimoji="1"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Emission co-occurrence in Hidden Markov models.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common assumption when building such statistics is that there are enough data to provide an accurate estimation,</a:t>
            </a:r>
          </a:p>
          <a:p>
            <a:r>
              <a:rPr kumimoji="1" lang="en-US" altLang="zh-CN" dirty="0"/>
              <a:t>while the sample efficiency is an open problem.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 this work, we proof a </a:t>
            </a:r>
            <a:r>
              <a:rPr kumimoji="1" lang="en-US" altLang="zh-CN" dirty="0" err="1"/>
              <a:t>markov</a:t>
            </a:r>
            <a:r>
              <a:rPr kumimoji="1" lang="en-US" altLang="zh-CN" dirty="0"/>
              <a:t> chain matrix Chernoff bound, which characterizes the sample efficiency of co-occurrence matrices.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59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="0" dirty="0"/>
              <a:t>20sec</a:t>
            </a:r>
          </a:p>
          <a:p>
            <a:endParaRPr kumimoji="1" lang="en-US" altLang="zh-CN" b="0" dirty="0"/>
          </a:p>
          <a:p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Chernoff Bound is one of the most important probabilistic results in computer science.</a:t>
            </a:r>
          </a:p>
          <a:p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Suppose there are K </a:t>
            </a:r>
            <a:r>
              <a:rPr lang="en-US" altLang="zh-CN" b="0" dirty="0">
                <a:solidFill>
                  <a:srgbClr val="C00000"/>
                </a:solidFill>
              </a:rPr>
              <a:t>independent</a:t>
            </a:r>
            <a:r>
              <a:rPr lang="zh-CN" altLang="en-US" b="0" dirty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>random variables,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Chernoff bound 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exponentially decreasing bounds on tail distributions of their sample mean.</a:t>
            </a:r>
          </a:p>
          <a:p>
            <a:endParaRPr kumimoji="1"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26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(25sec)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Our work generalize the classical Chernoff bounds in two aspects.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Instead of the independence assumption, we assume that Xi’s are sampled via a Markov chain P.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Instead of the scalar random variables, we assume a function f that maps Xi’s to matrices.</a:t>
            </a:r>
            <a:endParaRPr kumimoji="1" lang="zh-CN" altLang="en-US" dirty="0"/>
          </a:p>
          <a:p>
            <a:endParaRPr kumimoji="1" lang="en-US" altLang="zh-CN" dirty="0"/>
          </a:p>
          <a:p>
            <a:r>
              <a:rPr kumimoji="1" lang="en-US" altLang="zh-CN" dirty="0"/>
              <a:t>By a random walk on the Markov chain, we compute a a sample mean matrix, and we want to study its behavior.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732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 script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492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(20sec)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Similar to the classical Chernoff bound, our result shows that </a:t>
            </a:r>
          </a:p>
          <a:p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high probability, the eigenvalues of the sample mean matrix fall into a small area.</a:t>
            </a:r>
          </a:p>
          <a:p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interestingly, the tail distributions of the eigenvalues decrease exponentially in terms of the number of samples from the </a:t>
            </a:r>
            <a:r>
              <a:rPr lang="en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markov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chain.</a:t>
            </a:r>
          </a:p>
          <a:p>
            <a:endParaRPr lang="en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172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(15sec)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Our result improves previous work by extending the regular undirected graph assumption to general </a:t>
            </a:r>
            <a:r>
              <a:rPr kumimoji="1" lang="en-US" altLang="zh-CN" dirty="0" err="1"/>
              <a:t>markov</a:t>
            </a:r>
            <a:r>
              <a:rPr kumimoji="1" lang="en-US" altLang="zh-CN" dirty="0"/>
              <a:t> chains, and</a:t>
            </a:r>
          </a:p>
          <a:p>
            <a:r>
              <a:rPr kumimoji="1" lang="en-US" altLang="zh-CN" dirty="0"/>
              <a:t>extending the stationary walk assumption to non-stationary one,</a:t>
            </a:r>
          </a:p>
          <a:p>
            <a:r>
              <a:rPr kumimoji="1" lang="en-US" altLang="zh-CN" dirty="0"/>
              <a:t>It allows for studying more realistic problems, especially the co-occurrence problem.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87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The formal theorem is shown in this slide,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627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Come back to the application to co-occurrence statistics.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E057B-5901-9849-B686-113ED74A293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732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264DC-F7F3-4841-82A1-E022C1763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22CDBF-592E-9243-9804-5F89BC2D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F1FC45-9AF8-6C4E-B98A-79BE9D41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DF5A1A-F6D1-1946-9297-7F266A66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A243B7-FA8F-204A-B406-0403D4A5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9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3F5A7-11F3-834F-92A9-F0BF8A5E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1DE68D-6C57-1545-86F5-F7BC922B9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C98C1-C133-B342-BC27-718AC70D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E81E76-22FD-0042-9179-F5976534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83596C-78F5-0942-954E-971D0C6B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500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32B6BF-7BA4-6245-96B9-619415083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F7DB50-96F1-2849-ABCB-41C0FE295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E4FE04-3D34-004F-9FCD-63CBF64B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F26544-0FA5-A54E-A8CF-C32B578B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2F6DB7-2582-774B-A573-14255A40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55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F93C62-FA68-C24F-8AFA-5E3F5C29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9B3B47-C0B2-9A42-8019-83D6F4EA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A9AD1C-DC6C-E64B-8400-3271AB95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DA9994-FBFE-D847-AA14-C2DCC3D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A6DF42-4C2C-D54D-919E-400590F3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934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3E75B-91DF-5A48-B748-093ABE67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ADE89A-0219-CC4E-AEBB-460D49324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CF4F3-F79E-F34A-863A-6D98BE08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1F066-C0A5-634C-8DE6-F7309E3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486173-3FF7-834C-8907-6685D4FA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077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3CEDD-C0D8-F34D-93F6-B5A47723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0E2730-EF84-6748-B010-8CB5778B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79C33B-97F9-3942-B343-25D4EEB60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97EEE5-BA3C-1A49-835E-46AC60FE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20C944-57CC-EC44-A77E-846AD5E7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09CABD-AED7-0843-8CF6-E2B1E5D9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313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C075F-5704-3748-AE0D-E1960DA0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D2081E-B748-ED40-83D7-3B139B47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E808CE-EC13-0E47-A2AD-2FD70ADB5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51292F-ADB8-FE4D-BD31-1DDC4E6A4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33FF59-2DF7-2347-ABC7-7E98A8182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207179-ADF1-6D43-9553-D8C066E3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6C3771-2B10-7C48-AF96-8EEF6668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9D98D8-C2E5-1145-9418-AE03B075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04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70693-F95D-EF47-AE02-AFDF0548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190E3A-CB59-1641-AF8A-340E1B01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9BE074-B329-2A46-A896-561BCDAB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96078A-E398-C14D-9CB3-3852FA6F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591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36C7EB-C02E-2C4A-84ED-DAC09C36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0E3796-BC04-F844-AFC6-D19DE583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5369E5-D24E-D948-A141-72A27342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20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87874E-9377-4346-9167-36A9700A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ED91E6-B444-AB45-937D-3F7486FA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02E650-07D5-A34E-87E4-F65F5701E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FA0906-895E-224B-B2BB-6B9D9613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30FE2D-478D-7F40-B5CC-C4113139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8C74EF-06A6-9547-98BD-FCD298E6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381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1190F-2070-5F48-9339-1611DD34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A554E-75FE-2544-9B2F-E649BE0FD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C1EED6-B1D5-4F45-80A4-4964E73A2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64B69C-427B-AD44-8FDA-8344F1BC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A5CCD3-5303-5B40-ACBB-59251E3D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B010B9-0918-314E-AF73-94107A4A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906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2F86C1-AC71-4947-A41C-2E7DB0D2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6039BE-F4F1-3C46-9695-5635B521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8F2F39-14FF-5B44-8FCB-A1F0D9B6E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2E1C-06E5-C143-B46F-8E4D9907C932}" type="datetimeFigureOut">
              <a:rPr kumimoji="1" lang="zh-CN" altLang="en-US" smtClean="0"/>
              <a:t>2021/6/17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D24F0B-88CF-4543-98D3-4DDE5B39C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54E9F3-2A1B-0645-B062-CACC0C88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9969-D640-0249-8917-EE098E2DA3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33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443_3582E67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1.png"/><Relationship Id="rId4" Type="http://schemas.openxmlformats.org/officeDocument/2006/relationships/image" Target="../media/image14.png"/><Relationship Id="rId9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25.png"/><Relationship Id="rId18" Type="http://schemas.openxmlformats.org/officeDocument/2006/relationships/image" Target="../media/image18.png"/><Relationship Id="rId3" Type="http://schemas.openxmlformats.org/officeDocument/2006/relationships/image" Target="../media/image14.png"/><Relationship Id="rId21" Type="http://schemas.openxmlformats.org/officeDocument/2006/relationships/image" Target="../media/image28.png"/><Relationship Id="rId7" Type="http://schemas.openxmlformats.org/officeDocument/2006/relationships/image" Target="../media/image101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6.png"/><Relationship Id="rId5" Type="http://schemas.openxmlformats.org/officeDocument/2006/relationships/image" Target="../media/image81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712E4-923E-5445-AF92-274C2447D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" altLang="zh-CN" sz="4800" b="1" dirty="0"/>
              <a:t>A Matrix Chernoff Bound for Markov Chains and its Application to Co-occurrence Matrices</a:t>
            </a:r>
            <a:endParaRPr kumimoji="1" lang="zh-CN" altLang="en-US" sz="48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1C9DDC-328C-3D4B-B37C-5D9F34165A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b="1" dirty="0" err="1"/>
              <a:t>Jiezhong</a:t>
            </a:r>
            <a:r>
              <a:rPr kumimoji="1" lang="en-US" altLang="zh-CN" b="1" dirty="0"/>
              <a:t> </a:t>
            </a:r>
            <a:r>
              <a:rPr kumimoji="1" lang="en-US" altLang="zh-CN" b="1" dirty="0" err="1"/>
              <a:t>Qiu</a:t>
            </a:r>
            <a:r>
              <a:rPr kumimoji="1" lang="en-US" altLang="zh-CN" dirty="0"/>
              <a:t>, Chi Wang, Ben Liao, Richard Peng, </a:t>
            </a:r>
            <a:r>
              <a:rPr kumimoji="1" lang="en-US" altLang="zh-CN" dirty="0" err="1"/>
              <a:t>Jie</a:t>
            </a:r>
            <a:r>
              <a:rPr kumimoji="1" lang="en-US" altLang="zh-CN" dirty="0"/>
              <a:t> Tang</a:t>
            </a:r>
            <a:endParaRPr kumimoji="1" lang="zh-CN" altLang="en-US" dirty="0"/>
          </a:p>
        </p:txBody>
      </p:sp>
      <p:pic>
        <p:nvPicPr>
          <p:cNvPr id="1026" name="Picture 2" descr="Tsinghua University - Wikipedia">
            <a:extLst>
              <a:ext uri="{FF2B5EF4-FFF2-40B4-BE49-F238E27FC236}">
                <a16:creationId xmlns:a16="http://schemas.microsoft.com/office/drawing/2014/main" id="{F5D2EBA0-443A-7F4A-B696-939F64D4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7" y="5511919"/>
            <a:ext cx="1244077" cy="12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Support">
            <a:extLst>
              <a:ext uri="{FF2B5EF4-FFF2-40B4-BE49-F238E27FC236}">
                <a16:creationId xmlns:a16="http://schemas.microsoft.com/office/drawing/2014/main" id="{5CC1EC62-D99A-AA4B-A204-DC91374B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52" y="5612815"/>
            <a:ext cx="1050644" cy="10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ncent腾讯">
            <a:extLst>
              <a:ext uri="{FF2B5EF4-FFF2-40B4-BE49-F238E27FC236}">
                <a16:creationId xmlns:a16="http://schemas.microsoft.com/office/drawing/2014/main" id="{33FE3B1E-CC5A-B34E-AE0E-AE687209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04" y="6006406"/>
            <a:ext cx="2125883" cy="2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F4FF085-01B9-9D47-A24D-11FE2246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95" y="5612815"/>
            <a:ext cx="22860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urIPS 2020 - Conference on Neural Information Processing Systems - Naver  Labs Europe">
            <a:extLst>
              <a:ext uri="{FF2B5EF4-FFF2-40B4-BE49-F238E27FC236}">
                <a16:creationId xmlns:a16="http://schemas.microsoft.com/office/drawing/2014/main" id="{27C1D257-E38E-574B-A443-FBEBB44E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5554" cy="14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51CF26-B820-0A40-8145-97D793DBE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8003" y="5735637"/>
            <a:ext cx="2125883" cy="70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763EDED9-86CB-034B-88BD-BFA1E31C5935}"/>
              </a:ext>
            </a:extLst>
          </p:cNvPr>
          <p:cNvSpPr/>
          <p:nvPr/>
        </p:nvSpPr>
        <p:spPr>
          <a:xfrm>
            <a:off x="3371651" y="1958108"/>
            <a:ext cx="2709862" cy="885825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638A673-5035-0441-8AD4-310264D0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Co-occurrence Matrix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 Sequential Data</a:t>
            </a: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/>
              <p:nvPr/>
            </p:nvSpPr>
            <p:spPr>
              <a:xfrm>
                <a:off x="5029646" y="3429000"/>
                <a:ext cx="180260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46" y="3429000"/>
                <a:ext cx="1802608" cy="732573"/>
              </a:xfrm>
              <a:prstGeom prst="rect">
                <a:avLst/>
              </a:prstGeom>
              <a:blipFill>
                <a:blip r:embed="rId3"/>
                <a:stretch>
                  <a:fillRect l="-2113" t="-1754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802FED2B-C7B8-0341-9CE9-4E89A2939E90}"/>
              </a:ext>
            </a:extLst>
          </p:cNvPr>
          <p:cNvSpPr/>
          <p:nvPr/>
        </p:nvSpPr>
        <p:spPr>
          <a:xfrm>
            <a:off x="3555610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8D9477C-9800-E44B-B5A2-DF3B27DA3153}"/>
              </a:ext>
            </a:extLst>
          </p:cNvPr>
          <p:cNvSpPr/>
          <p:nvPr/>
        </p:nvSpPr>
        <p:spPr>
          <a:xfrm>
            <a:off x="447193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25D0724-9FBE-3A4D-A908-3626270FE008}"/>
              </a:ext>
            </a:extLst>
          </p:cNvPr>
          <p:cNvSpPr/>
          <p:nvPr/>
        </p:nvSpPr>
        <p:spPr>
          <a:xfrm>
            <a:off x="5370905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075ECFF-6D5D-944D-989B-95102CD93DCD}"/>
              </a:ext>
            </a:extLst>
          </p:cNvPr>
          <p:cNvSpPr/>
          <p:nvPr/>
        </p:nvSpPr>
        <p:spPr>
          <a:xfrm>
            <a:off x="6215857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936ECBE-05C2-0E47-998A-D01B14F49412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4064896" y="2401021"/>
            <a:ext cx="407043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6A1DDFF-A727-4E4F-B4B1-1C1DDE8CFE00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4981225" y="2401021"/>
            <a:ext cx="38968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CAF2FAAB-41B3-C741-8F92-9ABD47C5B12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880191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436D6CD-FF66-4444-BB91-95E117A86ADB}"/>
              </a:ext>
            </a:extLst>
          </p:cNvPr>
          <p:cNvCxnSpPr>
            <a:cxnSpLocks/>
            <a:stCxn id="21" idx="6"/>
            <a:endCxn id="29" idx="2"/>
          </p:cNvCxnSpPr>
          <p:nvPr/>
        </p:nvCxnSpPr>
        <p:spPr>
          <a:xfrm>
            <a:off x="6725143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97B96904-240E-AC44-88B2-EAAFCF39B158}"/>
              </a:ext>
            </a:extLst>
          </p:cNvPr>
          <p:cNvSpPr/>
          <p:nvPr/>
        </p:nvSpPr>
        <p:spPr>
          <a:xfrm>
            <a:off x="706080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EBD4097-46F5-6146-8D10-6381E486A5EB}"/>
              </a:ext>
            </a:extLst>
          </p:cNvPr>
          <p:cNvSpPr/>
          <p:nvPr/>
        </p:nvSpPr>
        <p:spPr>
          <a:xfrm>
            <a:off x="7936631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5C022652-3039-264E-889B-B6F4202A626A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7570095" y="2401021"/>
            <a:ext cx="36653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39A214-53E6-7142-90E2-1BC21C887811}"/>
                  </a:ext>
                </a:extLst>
              </p:cNvPr>
              <p:cNvSpPr txBox="1"/>
              <p:nvPr/>
            </p:nvSpPr>
            <p:spPr>
              <a:xfrm>
                <a:off x="3471162" y="1300441"/>
                <a:ext cx="2709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b="1" dirty="0"/>
                  <a:t>Sliding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Window 1</a:t>
                </a:r>
                <a:r>
                  <a:rPr kumimoji="1" lang="zh-CN" altLang="en-US" b="1" dirty="0"/>
                  <a:t> 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=(1,2,3)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39A214-53E6-7142-90E2-1BC21C88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62" y="1300441"/>
                <a:ext cx="2709861" cy="646331"/>
              </a:xfrm>
              <a:prstGeom prst="rect">
                <a:avLst/>
              </a:prstGeom>
              <a:blipFill>
                <a:blip r:embed="rId4"/>
                <a:stretch>
                  <a:fillRect t="-3922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96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8A673-5035-0441-8AD4-310264D0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Co-occurrence Matrix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 Sequential Data</a:t>
            </a: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/>
              <p:nvPr/>
            </p:nvSpPr>
            <p:spPr>
              <a:xfrm>
                <a:off x="4115239" y="3429000"/>
                <a:ext cx="380700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39" y="3429000"/>
                <a:ext cx="3807003" cy="732573"/>
              </a:xfrm>
              <a:prstGeom prst="rect">
                <a:avLst/>
              </a:prstGeom>
              <a:blipFill>
                <a:blip r:embed="rId3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>
            <a:extLst>
              <a:ext uri="{FF2B5EF4-FFF2-40B4-BE49-F238E27FC236}">
                <a16:creationId xmlns:a16="http://schemas.microsoft.com/office/drawing/2014/main" id="{763EDED9-86CB-034B-88BD-BFA1E31C5935}"/>
              </a:ext>
            </a:extLst>
          </p:cNvPr>
          <p:cNvSpPr/>
          <p:nvPr/>
        </p:nvSpPr>
        <p:spPr>
          <a:xfrm>
            <a:off x="4253356" y="1958108"/>
            <a:ext cx="2709862" cy="885825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02FED2B-C7B8-0341-9CE9-4E89A2939E90}"/>
              </a:ext>
            </a:extLst>
          </p:cNvPr>
          <p:cNvSpPr/>
          <p:nvPr/>
        </p:nvSpPr>
        <p:spPr>
          <a:xfrm>
            <a:off x="3555610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8D9477C-9800-E44B-B5A2-DF3B27DA3153}"/>
              </a:ext>
            </a:extLst>
          </p:cNvPr>
          <p:cNvSpPr/>
          <p:nvPr/>
        </p:nvSpPr>
        <p:spPr>
          <a:xfrm>
            <a:off x="447193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25D0724-9FBE-3A4D-A908-3626270FE008}"/>
              </a:ext>
            </a:extLst>
          </p:cNvPr>
          <p:cNvSpPr/>
          <p:nvPr/>
        </p:nvSpPr>
        <p:spPr>
          <a:xfrm>
            <a:off x="5370905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075ECFF-6D5D-944D-989B-95102CD93DCD}"/>
              </a:ext>
            </a:extLst>
          </p:cNvPr>
          <p:cNvSpPr/>
          <p:nvPr/>
        </p:nvSpPr>
        <p:spPr>
          <a:xfrm>
            <a:off x="6215857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936ECBE-05C2-0E47-998A-D01B14F49412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4064896" y="2401021"/>
            <a:ext cx="407043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6A1DDFF-A727-4E4F-B4B1-1C1DDE8CFE00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4981225" y="2401021"/>
            <a:ext cx="38968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CAF2FAAB-41B3-C741-8F92-9ABD47C5B12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880191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436D6CD-FF66-4444-BB91-95E117A86ADB}"/>
              </a:ext>
            </a:extLst>
          </p:cNvPr>
          <p:cNvCxnSpPr>
            <a:cxnSpLocks/>
            <a:stCxn id="21" idx="6"/>
            <a:endCxn id="29" idx="2"/>
          </p:cNvCxnSpPr>
          <p:nvPr/>
        </p:nvCxnSpPr>
        <p:spPr>
          <a:xfrm>
            <a:off x="6725143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97B96904-240E-AC44-88B2-EAAFCF39B158}"/>
              </a:ext>
            </a:extLst>
          </p:cNvPr>
          <p:cNvSpPr/>
          <p:nvPr/>
        </p:nvSpPr>
        <p:spPr>
          <a:xfrm>
            <a:off x="706080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EBD4097-46F5-6146-8D10-6381E486A5EB}"/>
              </a:ext>
            </a:extLst>
          </p:cNvPr>
          <p:cNvSpPr/>
          <p:nvPr/>
        </p:nvSpPr>
        <p:spPr>
          <a:xfrm>
            <a:off x="7936631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5C022652-3039-264E-889B-B6F4202A626A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7570095" y="2401021"/>
            <a:ext cx="36653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0CAFD95-2881-D340-A71B-1E6B3E34909D}"/>
                  </a:ext>
                </a:extLst>
              </p:cNvPr>
              <p:cNvSpPr txBox="1"/>
              <p:nvPr/>
            </p:nvSpPr>
            <p:spPr>
              <a:xfrm>
                <a:off x="4183115" y="1272202"/>
                <a:ext cx="2709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b="1" dirty="0"/>
                  <a:t>Sliding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Window 2</a:t>
                </a:r>
                <a:r>
                  <a:rPr kumimoji="1" lang="zh-CN" altLang="en-US" b="1" dirty="0"/>
                  <a:t> 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=(2,3,2)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0CAFD95-2881-D340-A71B-1E6B3E349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15" y="1272202"/>
                <a:ext cx="2709861" cy="646331"/>
              </a:xfrm>
              <a:prstGeom prst="rect">
                <a:avLst/>
              </a:prstGeom>
              <a:blipFill>
                <a:blip r:embed="rId4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59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8A673-5035-0441-8AD4-310264D0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Co-occurrence Matrix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 Sequential Data</a:t>
            </a: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/>
              <p:nvPr/>
            </p:nvSpPr>
            <p:spPr>
              <a:xfrm>
                <a:off x="3300850" y="3429000"/>
                <a:ext cx="537717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850" y="3429000"/>
                <a:ext cx="5377178" cy="732573"/>
              </a:xfrm>
              <a:prstGeom prst="rect">
                <a:avLst/>
              </a:prstGeom>
              <a:blipFill>
                <a:blip r:embed="rId2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>
            <a:extLst>
              <a:ext uri="{FF2B5EF4-FFF2-40B4-BE49-F238E27FC236}">
                <a16:creationId xmlns:a16="http://schemas.microsoft.com/office/drawing/2014/main" id="{763EDED9-86CB-034B-88BD-BFA1E31C5935}"/>
              </a:ext>
            </a:extLst>
          </p:cNvPr>
          <p:cNvSpPr/>
          <p:nvPr/>
        </p:nvSpPr>
        <p:spPr>
          <a:xfrm>
            <a:off x="5115569" y="1958108"/>
            <a:ext cx="2709862" cy="885825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02FED2B-C7B8-0341-9CE9-4E89A2939E90}"/>
              </a:ext>
            </a:extLst>
          </p:cNvPr>
          <p:cNvSpPr/>
          <p:nvPr/>
        </p:nvSpPr>
        <p:spPr>
          <a:xfrm>
            <a:off x="3555610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8D9477C-9800-E44B-B5A2-DF3B27DA3153}"/>
              </a:ext>
            </a:extLst>
          </p:cNvPr>
          <p:cNvSpPr/>
          <p:nvPr/>
        </p:nvSpPr>
        <p:spPr>
          <a:xfrm>
            <a:off x="447193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25D0724-9FBE-3A4D-A908-3626270FE008}"/>
              </a:ext>
            </a:extLst>
          </p:cNvPr>
          <p:cNvSpPr/>
          <p:nvPr/>
        </p:nvSpPr>
        <p:spPr>
          <a:xfrm>
            <a:off x="5370905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075ECFF-6D5D-944D-989B-95102CD93DCD}"/>
              </a:ext>
            </a:extLst>
          </p:cNvPr>
          <p:cNvSpPr/>
          <p:nvPr/>
        </p:nvSpPr>
        <p:spPr>
          <a:xfrm>
            <a:off x="6215857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936ECBE-05C2-0E47-998A-D01B14F49412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4064896" y="2401021"/>
            <a:ext cx="407043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6A1DDFF-A727-4E4F-B4B1-1C1DDE8CFE00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4981225" y="2401021"/>
            <a:ext cx="38968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CAF2FAAB-41B3-C741-8F92-9ABD47C5B12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880191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436D6CD-FF66-4444-BB91-95E117A86ADB}"/>
              </a:ext>
            </a:extLst>
          </p:cNvPr>
          <p:cNvCxnSpPr>
            <a:cxnSpLocks/>
            <a:stCxn id="21" idx="6"/>
            <a:endCxn id="29" idx="2"/>
          </p:cNvCxnSpPr>
          <p:nvPr/>
        </p:nvCxnSpPr>
        <p:spPr>
          <a:xfrm>
            <a:off x="6725143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97B96904-240E-AC44-88B2-EAAFCF39B158}"/>
              </a:ext>
            </a:extLst>
          </p:cNvPr>
          <p:cNvSpPr/>
          <p:nvPr/>
        </p:nvSpPr>
        <p:spPr>
          <a:xfrm>
            <a:off x="706080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EBD4097-46F5-6146-8D10-6381E486A5EB}"/>
              </a:ext>
            </a:extLst>
          </p:cNvPr>
          <p:cNvSpPr/>
          <p:nvPr/>
        </p:nvSpPr>
        <p:spPr>
          <a:xfrm>
            <a:off x="7936631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5C022652-3039-264E-889B-B6F4202A626A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7570095" y="2401021"/>
            <a:ext cx="36653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8A2114-328D-E54A-9878-363581D54B75}"/>
                  </a:ext>
                </a:extLst>
              </p:cNvPr>
              <p:cNvSpPr txBox="1"/>
              <p:nvPr/>
            </p:nvSpPr>
            <p:spPr>
              <a:xfrm>
                <a:off x="4981225" y="1272202"/>
                <a:ext cx="2709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b="1" dirty="0"/>
                  <a:t>Sliding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Window 3</a:t>
                </a:r>
                <a:r>
                  <a:rPr kumimoji="1" lang="zh-CN" altLang="en-US" b="1" dirty="0"/>
                  <a:t> 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=(3,2,3)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8A2114-328D-E54A-9878-363581D54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225" y="1272202"/>
                <a:ext cx="2709861" cy="646331"/>
              </a:xfrm>
              <a:prstGeom prst="rect">
                <a:avLst/>
              </a:prstGeom>
              <a:blipFill>
                <a:blip r:embed="rId3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76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8A673-5035-0441-8AD4-310264D0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Co-occurrence Matrix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of Sequential Data</a:t>
            </a: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/>
              <p:nvPr/>
            </p:nvSpPr>
            <p:spPr>
              <a:xfrm>
                <a:off x="2643619" y="3429000"/>
                <a:ext cx="6988260" cy="1552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en-US" altLang="zh-CN" b="1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8B0AD5-F5CB-2F49-B65D-80DE5E1E2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19" y="3429000"/>
                <a:ext cx="6988260" cy="1552028"/>
              </a:xfrm>
              <a:prstGeom prst="rect">
                <a:avLst/>
              </a:prstGeom>
              <a:blipFill>
                <a:blip r:embed="rId3"/>
                <a:stretch>
                  <a:fillRect t="-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>
            <a:extLst>
              <a:ext uri="{FF2B5EF4-FFF2-40B4-BE49-F238E27FC236}">
                <a16:creationId xmlns:a16="http://schemas.microsoft.com/office/drawing/2014/main" id="{763EDED9-86CB-034B-88BD-BFA1E31C5935}"/>
              </a:ext>
            </a:extLst>
          </p:cNvPr>
          <p:cNvSpPr/>
          <p:nvPr/>
        </p:nvSpPr>
        <p:spPr>
          <a:xfrm>
            <a:off x="5960521" y="1958108"/>
            <a:ext cx="2709862" cy="885825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02FED2B-C7B8-0341-9CE9-4E89A2939E90}"/>
              </a:ext>
            </a:extLst>
          </p:cNvPr>
          <p:cNvSpPr/>
          <p:nvPr/>
        </p:nvSpPr>
        <p:spPr>
          <a:xfrm>
            <a:off x="3555610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8D9477C-9800-E44B-B5A2-DF3B27DA3153}"/>
              </a:ext>
            </a:extLst>
          </p:cNvPr>
          <p:cNvSpPr/>
          <p:nvPr/>
        </p:nvSpPr>
        <p:spPr>
          <a:xfrm>
            <a:off x="447193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25D0724-9FBE-3A4D-A908-3626270FE008}"/>
              </a:ext>
            </a:extLst>
          </p:cNvPr>
          <p:cNvSpPr/>
          <p:nvPr/>
        </p:nvSpPr>
        <p:spPr>
          <a:xfrm>
            <a:off x="5370905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075ECFF-6D5D-944D-989B-95102CD93DCD}"/>
              </a:ext>
            </a:extLst>
          </p:cNvPr>
          <p:cNvSpPr/>
          <p:nvPr/>
        </p:nvSpPr>
        <p:spPr>
          <a:xfrm>
            <a:off x="6215857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</a:t>
            </a: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6936ECBE-05C2-0E47-998A-D01B14F49412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4064896" y="2401021"/>
            <a:ext cx="407043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36A1DDFF-A727-4E4F-B4B1-1C1DDE8CFE00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4981225" y="2401021"/>
            <a:ext cx="38968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CAF2FAAB-41B3-C741-8F92-9ABD47C5B12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880191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F436D6CD-FF66-4444-BB91-95E117A86ADB}"/>
              </a:ext>
            </a:extLst>
          </p:cNvPr>
          <p:cNvCxnSpPr>
            <a:cxnSpLocks/>
            <a:stCxn id="21" idx="6"/>
            <a:endCxn id="29" idx="2"/>
          </p:cNvCxnSpPr>
          <p:nvPr/>
        </p:nvCxnSpPr>
        <p:spPr>
          <a:xfrm>
            <a:off x="6725143" y="240102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97B96904-240E-AC44-88B2-EAAFCF39B158}"/>
              </a:ext>
            </a:extLst>
          </p:cNvPr>
          <p:cNvSpPr/>
          <p:nvPr/>
        </p:nvSpPr>
        <p:spPr>
          <a:xfrm>
            <a:off x="7060809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3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EBD4097-46F5-6146-8D10-6381E486A5EB}"/>
              </a:ext>
            </a:extLst>
          </p:cNvPr>
          <p:cNvSpPr/>
          <p:nvPr/>
        </p:nvSpPr>
        <p:spPr>
          <a:xfrm>
            <a:off x="7936631" y="214637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5C022652-3039-264E-889B-B6F4202A626A}"/>
              </a:ext>
            </a:extLst>
          </p:cNvPr>
          <p:cNvCxnSpPr>
            <a:cxnSpLocks/>
            <a:stCxn id="29" idx="6"/>
            <a:endCxn id="31" idx="2"/>
          </p:cNvCxnSpPr>
          <p:nvPr/>
        </p:nvCxnSpPr>
        <p:spPr>
          <a:xfrm>
            <a:off x="7570095" y="2401021"/>
            <a:ext cx="36653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1729264-B113-DC49-B809-C5068CB02EBA}"/>
                  </a:ext>
                </a:extLst>
              </p:cNvPr>
              <p:cNvSpPr txBox="1"/>
              <p:nvPr/>
            </p:nvSpPr>
            <p:spPr>
              <a:xfrm>
                <a:off x="5880191" y="1272202"/>
                <a:ext cx="2709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b="1" dirty="0"/>
                  <a:t>Sliding</a:t>
                </a:r>
                <a:r>
                  <a:rPr kumimoji="1" lang="zh-CN" altLang="en-US" b="1" dirty="0"/>
                  <a:t> </a:t>
                </a:r>
                <a:r>
                  <a:rPr kumimoji="1" lang="en-US" altLang="zh-CN" b="1" dirty="0"/>
                  <a:t>Window 4</a:t>
                </a:r>
                <a:r>
                  <a:rPr kumimoji="1" lang="zh-CN" altLang="en-US" b="1" dirty="0"/>
                  <a:t> </a:t>
                </a:r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=(2,3,1)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1729264-B113-DC49-B809-C5068CB02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91" y="1272202"/>
                <a:ext cx="2709861" cy="646331"/>
              </a:xfrm>
              <a:prstGeom prst="rect">
                <a:avLst/>
              </a:prstGeom>
              <a:blipFill>
                <a:blip r:embed="rId4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81E73DD-1B19-014B-A992-86C78FAA9CE1}"/>
                  </a:ext>
                </a:extLst>
              </p:cNvPr>
              <p:cNvSpPr txBox="1"/>
              <p:nvPr/>
            </p:nvSpPr>
            <p:spPr>
              <a:xfrm>
                <a:off x="4726582" y="5440204"/>
                <a:ext cx="2959685" cy="7788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81E73DD-1B19-014B-A992-86C78FAA9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582" y="5440204"/>
                <a:ext cx="2959685" cy="778868"/>
              </a:xfrm>
              <a:prstGeom prst="rect">
                <a:avLst/>
              </a:prstGeom>
              <a:blipFill>
                <a:blip r:embed="rId5"/>
                <a:stretch>
                  <a:fillRect t="-113115" b="-1770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9373748-9302-4D4A-B298-BCC565B7B131}"/>
                  </a:ext>
                </a:extLst>
              </p:cNvPr>
              <p:cNvSpPr txBox="1"/>
              <p:nvPr/>
            </p:nvSpPr>
            <p:spPr>
              <a:xfrm>
                <a:off x="229826" y="4567073"/>
                <a:ext cx="115577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/>
                  <a:t>Observation 1: </a:t>
                </a:r>
              </a:p>
              <a:p>
                <a:r>
                  <a:rPr kumimoji="1" lang="en-US" altLang="zh-C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zh-CN" i="1" dirty="0"/>
                  <a:t> </a:t>
                </a:r>
                <a:r>
                  <a:rPr kumimoji="1" lang="en-US" altLang="zh-CN" dirty="0"/>
                  <a:t>be the sequence of sliding windows, and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kumimoji="1" lang="en-US" altLang="zh-CN" i="1" dirty="0"/>
                  <a:t> </a:t>
                </a:r>
                <a:r>
                  <a:rPr kumimoji="1" lang="en-US" altLang="zh-CN" dirty="0"/>
                  <a:t>maps a sliding window to the co-occurrence matrix </a:t>
                </a:r>
              </a:p>
              <a:p>
                <a:r>
                  <a:rPr kumimoji="1" lang="en-US" altLang="zh-CN" dirty="0"/>
                  <a:t>within this window. The co-occurrence matrix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dirty="0"/>
                  <a:t> can be written as the </a:t>
                </a:r>
                <a:r>
                  <a:rPr kumimoji="1" lang="en-US" altLang="zh-CN" b="1" dirty="0"/>
                  <a:t>sample mean </a:t>
                </a:r>
                <a:r>
                  <a:rPr kumimoji="1" lang="en-US" altLang="zh-CN" dirty="0"/>
                  <a:t>of </a:t>
                </a:r>
                <a14:m>
                  <m:oMath xmlns:m="http://schemas.openxmlformats.org/officeDocument/2006/math"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kumimoji="1" lang="en-US" altLang="zh-CN" b="1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kumimoji="1" lang="en-US" altLang="zh-CN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),⋯,</m:t>
                    </m:r>
                    <m:sSub>
                      <m:sSubPr>
                        <m:ctrlP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kumimoji="1"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: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9373748-9302-4D4A-B298-BCC565B7B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6" y="4567073"/>
                <a:ext cx="11557779" cy="923330"/>
              </a:xfrm>
              <a:prstGeom prst="rect">
                <a:avLst/>
              </a:prstGeom>
              <a:blipFill>
                <a:blip r:embed="rId6"/>
                <a:stretch>
                  <a:fillRect l="-549" t="-274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ABCF453-C2F6-7844-8EE3-3D6EAB8AC891}"/>
                  </a:ext>
                </a:extLst>
              </p:cNvPr>
              <p:cNvSpPr txBox="1"/>
              <p:nvPr/>
            </p:nvSpPr>
            <p:spPr>
              <a:xfrm>
                <a:off x="229826" y="6235191"/>
                <a:ext cx="10427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/>
                  <a:t>Observation 2: </a:t>
                </a:r>
                <a:r>
                  <a:rPr kumimoji="1" lang="en-US" altLang="zh-CN" dirty="0"/>
                  <a:t>If the input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kumimoji="1" lang="en-US" altLang="zh-CN" dirty="0"/>
                  <a:t> is a Markov Chain,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kumimoji="1" lang="en-US" altLang="zh-CN" i="1" dirty="0"/>
                  <a:t> </a:t>
                </a:r>
                <a:r>
                  <a:rPr kumimoji="1" lang="en-US" altLang="zh-CN" dirty="0"/>
                  <a:t>is a Markov Chain, too.</a:t>
                </a:r>
                <a:r>
                  <a:rPr kumimoji="1" lang="en-US" altLang="zh-CN" i="1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ABCF453-C2F6-7844-8EE3-3D6EAB8A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6" y="6235191"/>
                <a:ext cx="10427470" cy="369332"/>
              </a:xfrm>
              <a:prstGeom prst="rect">
                <a:avLst/>
              </a:prstGeom>
              <a:blipFill>
                <a:blip r:embed="rId7"/>
                <a:stretch>
                  <a:fillRect l="-609" t="-10714" b="-3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6">
            <a:extLst>
              <a:ext uri="{FF2B5EF4-FFF2-40B4-BE49-F238E27FC236}">
                <a16:creationId xmlns:a16="http://schemas.microsoft.com/office/drawing/2014/main" id="{086862CA-6D48-7A4E-90D2-38F088CB9768}"/>
              </a:ext>
            </a:extLst>
          </p:cNvPr>
          <p:cNvSpPr txBox="1"/>
          <p:nvPr/>
        </p:nvSpPr>
        <p:spPr>
          <a:xfrm>
            <a:off x="417617" y="513215"/>
            <a:ext cx="1108580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C00000"/>
                </a:solidFill>
              </a:rPr>
              <a:t>Markov chain Matrix Chernoff Bound!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CBE2A-1D82-F245-9457-0833DF8E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b="1" dirty="0"/>
              <a:t>Convergence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Rate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of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Co-occurrence</a:t>
            </a:r>
            <a:r>
              <a:rPr kumimoji="1" lang="zh-CN" altLang="en-US" sz="4000" b="1" dirty="0"/>
              <a:t> </a:t>
            </a:r>
            <a:r>
              <a:rPr kumimoji="1" lang="en-US" altLang="zh-CN" sz="4000" b="1" dirty="0"/>
              <a:t>Matrices</a:t>
            </a:r>
            <a:endParaRPr kumimoji="1" lang="zh-CN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6123481-C348-7C45-BC99-33BDA1CE0E26}"/>
                  </a:ext>
                </a:extLst>
              </p:cNvPr>
              <p:cNvSpPr txBox="1"/>
              <p:nvPr/>
            </p:nvSpPr>
            <p:spPr>
              <a:xfrm>
                <a:off x="1642154" y="1770300"/>
                <a:ext cx="9178458" cy="2115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b="1" dirty="0"/>
                  <a:t>The co-occurrence matrix:  </a:t>
                </a:r>
                <a:endParaRPr kumimoji="1" lang="en-US" altLang="zh-CN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" altLang="zh-CN" b="1" dirty="0"/>
                  <a:t>The asymptotic expectation of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kumimoji="1" lang="en-US" altLang="zh-CN" b="1" dirty="0"/>
                  <a:t> (denote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panose="02040503050406030204" pitchFamily="18" charset="0"/>
                      </a:rPr>
                      <m:t>𝚷</m:t>
                    </m:r>
                    <m:r>
                      <a:rPr kumimoji="1" lang="en-US" altLang="zh-CN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0" smtClean="0">
                        <a:latin typeface="Cambria Math" panose="02040503050406030204" pitchFamily="18" charset="0"/>
                      </a:rPr>
                      <m:t>𝐝𝐢𝐚𝐠</m:t>
                    </m:r>
                    <m:r>
                      <a:rPr kumimoji="1" lang="en-US" altLang="zh-CN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kumimoji="1" lang="en-US" altLang="zh-CN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b="1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𝔸𝔼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kumimoji="1" lang="en-US" altLang="zh-CN" b="1" i="0" smtClean="0"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𝜫</m:t>
                                  </m:r>
                                  <m:sSup>
                                    <m:sSupPr>
                                      <m:ctrlPr>
                                        <a:rPr kumimoji="1"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p>
                                      <m:r>
                                        <a:rPr kumimoji="1"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sup>
                                  </m:sSup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𝜫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1" lang="en-US" altLang="zh-CN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zh-CN" b="1" i="1">
                                                  <a:latin typeface="Cambria Math" panose="02040503050406030204" pitchFamily="18" charset="0"/>
                                                </a:rPr>
                                                <m:t>𝑷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kumimoji="1" lang="en-US" altLang="zh-CN" b="1" i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6123481-C348-7C45-BC99-33BDA1CE0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54" y="1770300"/>
                <a:ext cx="9178458" cy="2115900"/>
              </a:xfrm>
              <a:prstGeom prst="rect">
                <a:avLst/>
              </a:prstGeom>
              <a:blipFill>
                <a:blip r:embed="rId5"/>
                <a:stretch>
                  <a:fillRect l="-1394" t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7">
                <a:extLst>
                  <a:ext uri="{FF2B5EF4-FFF2-40B4-BE49-F238E27FC236}">
                    <a16:creationId xmlns:a16="http://schemas.microsoft.com/office/drawing/2014/main" id="{A19BB5EC-4191-7B46-AF49-AEABD272EB0A}"/>
                  </a:ext>
                </a:extLst>
              </p:cNvPr>
              <p:cNvSpPr/>
              <p:nvPr/>
            </p:nvSpPr>
            <p:spPr>
              <a:xfrm>
                <a:off x="1385063" y="3993839"/>
                <a:ext cx="9421874" cy="2527063"/>
              </a:xfrm>
              <a:prstGeom prst="roundRect">
                <a:avLst/>
              </a:prstGeom>
              <a:noFill/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Theorem: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Let 𝑃 be a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regular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 Markov chain with state space </a:t>
                </a:r>
                <a14:m>
                  <m:oMath xmlns:m="http://schemas.openxmlformats.org/officeDocument/2006/math"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" altLang="zh-CN" b="1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stationary distribution 𝜋 and mixing time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" altLang="zh-CN" b="1" dirty="0">
                    <a:solidFill>
                      <a:schemeClr val="tx1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altLang="zh-CN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b="1" dirty="0">
                    <a:solidFill>
                      <a:schemeClr val="tx1"/>
                    </a:solidFill>
                  </a:rPr>
                  <a:t>be a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-step random walk on 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𝑃 starting from a distribution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" altLang="zh-CN" b="1" dirty="0">
                    <a:solidFill>
                      <a:schemeClr val="tx1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, the probability that the co-occurrence matrix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deviates from its asymptotic expectation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𝔸𝔼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kumimoji="1" lang="en-US" altLang="zh-CN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(in 2-norm) is bounded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𝔸𝔼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d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𝐞𝐱𝐩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𝝐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𝟓𝟕𝟔</m:t>
                              </m:r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</a:endParaRPr>
              </a:p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Roughly, one needs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samples to guarantee good estimation to the co-occurrence matrix.</a:t>
                </a:r>
              </a:p>
            </p:txBody>
          </p:sp>
        </mc:Choice>
        <mc:Fallback xmlns="">
          <p:sp>
            <p:nvSpPr>
              <p:cNvPr id="7" name="Rectangle: Rounded Corners 7">
                <a:extLst>
                  <a:ext uri="{FF2B5EF4-FFF2-40B4-BE49-F238E27FC236}">
                    <a16:creationId xmlns:a16="http://schemas.microsoft.com/office/drawing/2014/main" id="{A19BB5EC-4191-7B46-AF49-AEABD272E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63" y="3993839"/>
                <a:ext cx="9421874" cy="25270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7711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F2455-267C-DD44-8F8E-1C3CFF08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kumimoji="1" lang="en-US" altLang="zh-CN" dirty="0"/>
              <a:t>Comparison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227AF3B5-E7B2-FB4D-ACE1-651960B640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9421548"/>
                  </p:ext>
                </p:extLst>
              </p:nvPr>
            </p:nvGraphicFramePr>
            <p:xfrm>
              <a:off x="128095" y="2175642"/>
              <a:ext cx="11935810" cy="37280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0427">
                      <a:extLst>
                        <a:ext uri="{9D8B030D-6E8A-4147-A177-3AD203B41FA5}">
                          <a16:colId xmlns:a16="http://schemas.microsoft.com/office/drawing/2014/main" val="1447466971"/>
                        </a:ext>
                      </a:extLst>
                    </a:gridCol>
                    <a:gridCol w="4352597">
                      <a:extLst>
                        <a:ext uri="{9D8B030D-6E8A-4147-A177-3AD203B41FA5}">
                          <a16:colId xmlns:a16="http://schemas.microsoft.com/office/drawing/2014/main" val="858117750"/>
                        </a:ext>
                      </a:extLst>
                    </a:gridCol>
                    <a:gridCol w="2601310">
                      <a:extLst>
                        <a:ext uri="{9D8B030D-6E8A-4147-A177-3AD203B41FA5}">
                          <a16:colId xmlns:a16="http://schemas.microsoft.com/office/drawing/2014/main" val="1040317523"/>
                        </a:ext>
                      </a:extLst>
                    </a:gridCol>
                    <a:gridCol w="3531476">
                      <a:extLst>
                        <a:ext uri="{9D8B030D-6E8A-4147-A177-3AD203B41FA5}">
                          <a16:colId xmlns:a16="http://schemas.microsoft.com/office/drawing/2014/main" val="16108205"/>
                        </a:ext>
                      </a:extLst>
                    </a:gridCol>
                  </a:tblGrid>
                  <a:tr h="426019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altLang="zh-CN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Tail Prob.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2932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i="0" dirty="0"/>
                            <a:t>Chernoff `52</a:t>
                          </a:r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scalars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328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Tropp`12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matrices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2855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dirty="0"/>
                            <a:t>GLSS`18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Stationary</a:t>
                          </a:r>
                          <a:r>
                            <a:rPr lang="en-US" altLang="zh-CN" baseline="0" dirty="0"/>
                            <a:t> r</a:t>
                          </a:r>
                          <a:r>
                            <a:rPr lang="en-US" altLang="zh-CN" dirty="0"/>
                            <a:t>andom walk on an undirected regular graph with spectral expansion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altLang="zh-CN" dirty="0"/>
                            <a:t> matrix</a:t>
                          </a:r>
                          <a:endParaRPr lang="zh-CN" altLang="en-US" dirty="0"/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6941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Non-stationary random walk on a regular Markov chain with spectral expansion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altLang="zh-CN" dirty="0"/>
                            <a:t> matrix</a:t>
                          </a:r>
                          <a:endParaRPr lang="zh-CN" altLang="en-US" dirty="0"/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425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HKS`15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Size-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zh-CN" dirty="0"/>
                            <a:t> sliding windows on a reversible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dirty="0"/>
                            <a:t>Markov chain 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altLang="zh-CN" dirty="0"/>
                            <a:t> with mixing</a:t>
                          </a:r>
                          <a:r>
                            <a:rPr lang="en-US" altLang="zh-CN" baseline="0" dirty="0"/>
                            <a:t>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Co-occurrence matrix  within window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4794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Ours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Size-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dirty="0"/>
                            <a:t> sliding windows on a regular Markov chain 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altLang="zh-CN" dirty="0"/>
                            <a:t> with mixing</a:t>
                          </a:r>
                          <a:r>
                            <a:rPr lang="en-US" altLang="zh-CN" baseline="0" dirty="0"/>
                            <a:t> time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Co-occurrence matrix  within window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5884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227AF3B5-E7B2-FB4D-ACE1-651960B6401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9421548"/>
                  </p:ext>
                </p:extLst>
              </p:nvPr>
            </p:nvGraphicFramePr>
            <p:xfrm>
              <a:off x="128095" y="2175642"/>
              <a:ext cx="11935810" cy="37280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0427">
                      <a:extLst>
                        <a:ext uri="{9D8B030D-6E8A-4147-A177-3AD203B41FA5}">
                          <a16:colId xmlns:a16="http://schemas.microsoft.com/office/drawing/2014/main" val="1447466971"/>
                        </a:ext>
                      </a:extLst>
                    </a:gridCol>
                    <a:gridCol w="4352597">
                      <a:extLst>
                        <a:ext uri="{9D8B030D-6E8A-4147-A177-3AD203B41FA5}">
                          <a16:colId xmlns:a16="http://schemas.microsoft.com/office/drawing/2014/main" val="858117750"/>
                        </a:ext>
                      </a:extLst>
                    </a:gridCol>
                    <a:gridCol w="2601310">
                      <a:extLst>
                        <a:ext uri="{9D8B030D-6E8A-4147-A177-3AD203B41FA5}">
                          <a16:colId xmlns:a16="http://schemas.microsoft.com/office/drawing/2014/main" val="1040317523"/>
                        </a:ext>
                      </a:extLst>
                    </a:gridCol>
                    <a:gridCol w="3531476">
                      <a:extLst>
                        <a:ext uri="{9D8B030D-6E8A-4147-A177-3AD203B41FA5}">
                          <a16:colId xmlns:a16="http://schemas.microsoft.com/office/drawing/2014/main" val="16108205"/>
                        </a:ext>
                      </a:extLst>
                    </a:gridCol>
                  </a:tblGrid>
                  <a:tr h="426019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3528" t="-8824" r="-141399" b="-78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3415" t="-8824" r="-136585" b="-78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Tail Prob.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2932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i="0" dirty="0"/>
                            <a:t>Chernoff `52</a:t>
                          </a:r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scalars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3415" t="-127586" r="-136585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8489" t="-127586" r="-719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5328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/>
                            <a:t>Tropp`12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matrices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3415" t="-227586" r="-136585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8489" t="-227586" r="-719" b="-7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8557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dirty="0"/>
                            <a:t>GLSS`18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3528" t="-186275" r="-141399" b="-3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3415" t="-186275" r="-136585" b="-30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8489" t="-186275" r="-719" b="-309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69410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Ours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3528" t="-292000" r="-141399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3415" t="-292000" r="-136585" b="-2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8489" t="-292000" r="-719" b="-2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42545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HKS`15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3528" t="-384314" r="-141399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Co-occurrence matrix  within window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8489" t="-384314" r="-719" b="-1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79433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1" dirty="0"/>
                            <a:t>Ours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3528" t="-494000" r="-141399" b="-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Co-occurrence matrix  within window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38489" t="-494000" r="-719" b="-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8845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969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CAD7-5222-4DF6-B9CA-06758D2E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Numerical Experiments</a:t>
            </a:r>
            <a:endParaRPr lang="zh-CN" alt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17465-F34C-44A9-91FF-6ECE04121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0" y="1924737"/>
            <a:ext cx="10503440" cy="4153113"/>
          </a:xfrm>
        </p:spPr>
      </p:pic>
    </p:spTree>
    <p:extLst>
      <p:ext uri="{BB962C8B-B14F-4D97-AF65-F5344CB8AC3E}">
        <p14:creationId xmlns:p14="http://schemas.microsoft.com/office/powerpoint/2010/main" val="44960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35176-A8A3-6141-958A-C590E5C0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Thanks!</a:t>
            </a:r>
            <a:endParaRPr kumimoji="1" lang="zh-CN" altLang="en-US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9A8997-4B7C-0B44-96A4-24A1774E1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b="1" dirty="0"/>
              <a:t>https://</a:t>
            </a:r>
            <a:r>
              <a:rPr kumimoji="1" lang="en" altLang="zh-CN" b="1" dirty="0" err="1"/>
              <a:t>arxiv.org</a:t>
            </a:r>
            <a:r>
              <a:rPr kumimoji="1" lang="en" altLang="zh-CN" b="1" dirty="0"/>
              <a:t>/abs/2008.02464</a:t>
            </a:r>
            <a:endParaRPr kumimoji="1" lang="zh-CN" altLang="en-US" b="1" dirty="0"/>
          </a:p>
        </p:txBody>
      </p:sp>
      <p:pic>
        <p:nvPicPr>
          <p:cNvPr id="4" name="Picture 18" descr="NeurIPS 2020 - Conference on Neural Information Processing Systems - Naver  Labs Europe">
            <a:extLst>
              <a:ext uri="{FF2B5EF4-FFF2-40B4-BE49-F238E27FC236}">
                <a16:creationId xmlns:a16="http://schemas.microsoft.com/office/drawing/2014/main" id="{52F14ABC-739B-204C-805E-59743CFC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5554" cy="147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3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68A5-2A95-4C33-9646-53A1D824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</a:t>
            </a:r>
            <a:r>
              <a:rPr kumimoji="1" lang="en" altLang="zh-CN" b="1" dirty="0"/>
              <a:t>Application to Co-occurrence Matrices</a:t>
            </a:r>
            <a:endParaRPr lang="zh-CN" altLang="en-US" b="1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9FE2AC4-AB9C-4291-BAED-8F2002A46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68" y="1574962"/>
            <a:ext cx="2711642" cy="131431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A96BF84-0D1C-7B45-ABEF-BBD046783539}"/>
              </a:ext>
            </a:extLst>
          </p:cNvPr>
          <p:cNvGrpSpPr/>
          <p:nvPr/>
        </p:nvGrpSpPr>
        <p:grpSpPr>
          <a:xfrm>
            <a:off x="6608834" y="1567042"/>
            <a:ext cx="4135290" cy="1314317"/>
            <a:chOff x="6608834" y="2124260"/>
            <a:chExt cx="4135290" cy="13143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F82FB2-0548-4BE1-907A-C755B3C92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834" y="2124260"/>
              <a:ext cx="2211042" cy="1314317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E43998A-4FE5-4824-B6B3-1134432097FC}"/>
                </a:ext>
              </a:extLst>
            </p:cNvPr>
            <p:cNvSpPr/>
            <p:nvPr/>
          </p:nvSpPr>
          <p:spPr>
            <a:xfrm>
              <a:off x="8819876" y="2683329"/>
              <a:ext cx="206717" cy="19618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39AFF5-B71D-403E-A601-2DBBF9D4D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8054" y="2313902"/>
              <a:ext cx="1426070" cy="935032"/>
            </a:xfrm>
            <a:prstGeom prst="rect">
              <a:avLst/>
            </a:prstGeom>
          </p:spPr>
        </p:pic>
      </p:grpSp>
      <p:pic>
        <p:nvPicPr>
          <p:cNvPr id="12" name="Picture 2" descr="A widely popular item isn’t much help as an indicator of what to recommend because it is the same for almost everybody.">
            <a:extLst>
              <a:ext uri="{FF2B5EF4-FFF2-40B4-BE49-F238E27FC236}">
                <a16:creationId xmlns:a16="http://schemas.microsoft.com/office/drawing/2014/main" id="{0724F234-169E-47DB-BA76-B00B715A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48" y="3825217"/>
            <a:ext cx="2572042" cy="19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7F05B3-69AA-44E6-82D5-07DD01699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85" y="3403447"/>
            <a:ext cx="3213098" cy="2384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1E30D3-F369-4056-B6FF-86696E1219C2}"/>
              </a:ext>
            </a:extLst>
          </p:cNvPr>
          <p:cNvSpPr txBox="1"/>
          <p:nvPr/>
        </p:nvSpPr>
        <p:spPr>
          <a:xfrm>
            <a:off x="1869980" y="2865093"/>
            <a:ext cx="28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NLP </a:t>
            </a:r>
          </a:p>
          <a:p>
            <a:pPr algn="ctr"/>
            <a:r>
              <a:rPr lang="en-US" altLang="zh-CN" b="1" dirty="0"/>
              <a:t>(LDA, Word2vec, Glove)</a:t>
            </a:r>
            <a:endParaRPr lang="zh-CN" alt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93D1F-9672-4099-A6E5-AFE3BFAEFF25}"/>
              </a:ext>
            </a:extLst>
          </p:cNvPr>
          <p:cNvSpPr txBox="1"/>
          <p:nvPr/>
        </p:nvSpPr>
        <p:spPr>
          <a:xfrm>
            <a:off x="6859730" y="2844379"/>
            <a:ext cx="412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Graph Learning</a:t>
            </a:r>
          </a:p>
          <a:p>
            <a:pPr algn="ctr"/>
            <a:r>
              <a:rPr lang="en-US" altLang="zh-CN" b="1" dirty="0"/>
              <a:t>(</a:t>
            </a:r>
            <a:r>
              <a:rPr lang="en-US" altLang="zh-CN" b="1" dirty="0" err="1"/>
              <a:t>DeepWalk</a:t>
            </a:r>
            <a:r>
              <a:rPr lang="en-US" altLang="zh-CN" b="1" dirty="0"/>
              <a:t>, node2vec, metapath2vec)</a:t>
            </a:r>
            <a:endParaRPr lang="zh-CN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079057-8FAE-4159-9DC1-42E957B194D5}"/>
              </a:ext>
            </a:extLst>
          </p:cNvPr>
          <p:cNvSpPr txBox="1"/>
          <p:nvPr/>
        </p:nvSpPr>
        <p:spPr>
          <a:xfrm>
            <a:off x="1012488" y="5878303"/>
            <a:ext cx="329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Recommendation System (Pin2Vec, Item2vec)</a:t>
            </a:r>
            <a:endParaRPr lang="zh-CN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7FA722-55D3-4C7D-B1AF-27AEED4D356C}"/>
              </a:ext>
            </a:extLst>
          </p:cNvPr>
          <p:cNvSpPr txBox="1"/>
          <p:nvPr/>
        </p:nvSpPr>
        <p:spPr>
          <a:xfrm>
            <a:off x="5002285" y="5878303"/>
            <a:ext cx="31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Reinforcement Learning</a:t>
            </a:r>
          </a:p>
          <a:p>
            <a:pPr algn="ctr"/>
            <a:r>
              <a:rPr lang="en-US" altLang="zh-CN" b="1" dirty="0"/>
              <a:t>(Act2Vec)</a:t>
            </a:r>
            <a:endParaRPr lang="zh-CN" altLang="en-US" b="1" dirty="0"/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16B39BDE-8390-DC4E-B34B-409AA42AF9C2}"/>
              </a:ext>
            </a:extLst>
          </p:cNvPr>
          <p:cNvSpPr txBox="1"/>
          <p:nvPr/>
        </p:nvSpPr>
        <p:spPr>
          <a:xfrm>
            <a:off x="8478066" y="5878303"/>
            <a:ext cx="31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Hidden</a:t>
            </a:r>
            <a:r>
              <a:rPr lang="zh-CN" altLang="en-US" b="1" dirty="0"/>
              <a:t> </a:t>
            </a:r>
            <a:r>
              <a:rPr lang="en-US" altLang="zh-CN" b="1" dirty="0"/>
              <a:t>Markov Models</a:t>
            </a:r>
          </a:p>
          <a:p>
            <a:pPr algn="ctr"/>
            <a:r>
              <a:rPr lang="en-US" altLang="zh-CN" b="1" dirty="0"/>
              <a:t>(Emission Co-occurrence)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A3915-2DA5-9E4D-B3B6-FE43AF92BC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042" r="57464"/>
          <a:stretch/>
        </p:blipFill>
        <p:spPr>
          <a:xfrm>
            <a:off x="9112978" y="3805510"/>
            <a:ext cx="1873760" cy="1623120"/>
          </a:xfrm>
          <a:prstGeom prst="rect">
            <a:avLst/>
          </a:prstGeom>
        </p:spPr>
      </p:pic>
      <p:pic>
        <p:nvPicPr>
          <p:cNvPr id="2050" name="Picture 2" descr="starcraft ii logo 的图像结果">
            <a:extLst>
              <a:ext uri="{FF2B5EF4-FFF2-40B4-BE49-F238E27FC236}">
                <a16:creationId xmlns:a16="http://schemas.microsoft.com/office/drawing/2014/main" id="{1D628B91-B502-3E42-B836-A354FC39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08" y="5042004"/>
            <a:ext cx="1591922" cy="7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2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C40822-C4F6-E84C-929D-A2775903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Chernoff Bounds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E1BC4A-1C58-C04C-8E16-EECDCB5C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7">
                <a:extLst>
                  <a:ext uri="{FF2B5EF4-FFF2-40B4-BE49-F238E27FC236}">
                    <a16:creationId xmlns:a16="http://schemas.microsoft.com/office/drawing/2014/main" id="{1596E645-25C3-D244-A58C-DC934BD74015}"/>
                  </a:ext>
                </a:extLst>
              </p:cNvPr>
              <p:cNvSpPr/>
              <p:nvPr/>
            </p:nvSpPr>
            <p:spPr>
              <a:xfrm>
                <a:off x="1649293" y="1949768"/>
                <a:ext cx="9421874" cy="1479232"/>
              </a:xfrm>
              <a:prstGeom prst="roundRect">
                <a:avLst/>
              </a:prstGeom>
              <a:noFill/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Theorem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(Chernoff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Bound, 1952):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If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are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independent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zero-mean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scaler-valued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random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variables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with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.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Then for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altLang="zh-CN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𝐞𝐱𝐩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7">
                <a:extLst>
                  <a:ext uri="{FF2B5EF4-FFF2-40B4-BE49-F238E27FC236}">
                    <a16:creationId xmlns:a16="http://schemas.microsoft.com/office/drawing/2014/main" id="{1596E645-25C3-D244-A58C-DC934BD74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293" y="1949768"/>
                <a:ext cx="9421874" cy="1479232"/>
              </a:xfrm>
              <a:prstGeom prst="roundRect">
                <a:avLst/>
              </a:prstGeom>
              <a:blipFill>
                <a:blip r:embed="rId3"/>
                <a:stretch>
                  <a:fillRect t="-15702" b="-80992"/>
                </a:stretch>
              </a:blipFill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0B4B9D-F24D-8C42-BF55-BD343BD404B8}"/>
              </a:ext>
            </a:extLst>
          </p:cNvPr>
          <p:cNvGrpSpPr/>
          <p:nvPr/>
        </p:nvGrpSpPr>
        <p:grpSpPr>
          <a:xfrm>
            <a:off x="3020291" y="3553143"/>
            <a:ext cx="6151418" cy="2774745"/>
            <a:chOff x="4616920" y="3711204"/>
            <a:chExt cx="6151418" cy="2774745"/>
          </a:xfrm>
        </p:grpSpPr>
        <p:pic>
          <p:nvPicPr>
            <p:cNvPr id="1026" name="Picture 2" descr="Bell Curve 12">
              <a:extLst>
                <a:ext uri="{FF2B5EF4-FFF2-40B4-BE49-F238E27FC236}">
                  <a16:creationId xmlns:a16="http://schemas.microsoft.com/office/drawing/2014/main" id="{EAF08961-8872-744C-B448-F53D48FF2E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" t="35062" r="4908" b="26545"/>
            <a:stretch/>
          </p:blipFill>
          <p:spPr bwMode="auto">
            <a:xfrm>
              <a:off x="4616920" y="3711204"/>
              <a:ext cx="6151418" cy="2600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C8E2A5B-1CC2-5441-ACFA-B34260A60542}"/>
                    </a:ext>
                  </a:extLst>
                </p:cNvPr>
                <p:cNvSpPr txBox="1"/>
                <p:nvPr/>
              </p:nvSpPr>
              <p:spPr>
                <a:xfrm>
                  <a:off x="6507678" y="6099875"/>
                  <a:ext cx="629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ϵ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C8E2A5B-1CC2-5441-ACFA-B34260A60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678" y="6099875"/>
                  <a:ext cx="62939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713F2C0-BEFD-224F-8B71-FA2CA39E335C}"/>
                    </a:ext>
                  </a:extLst>
                </p:cNvPr>
                <p:cNvSpPr txBox="1"/>
                <p:nvPr/>
              </p:nvSpPr>
              <p:spPr>
                <a:xfrm>
                  <a:off x="8323312" y="6116617"/>
                  <a:ext cx="629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ϵ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713F2C0-BEFD-224F-8B71-FA2CA39E3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3312" y="6116617"/>
                  <a:ext cx="6293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8C1BFEE-CBAB-0D4C-ADCC-F907BDBD991D}"/>
                    </a:ext>
                  </a:extLst>
                </p:cNvPr>
                <p:cNvSpPr txBox="1"/>
                <p:nvPr/>
              </p:nvSpPr>
              <p:spPr>
                <a:xfrm>
                  <a:off x="5867404" y="5476528"/>
                  <a:ext cx="98565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600" dirty="0">
                      <a:latin typeface="Cambria Math" panose="02040503050406030204" pitchFamily="18" charset="0"/>
                    </a:rPr>
                    <a:t>Left Tail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>
                              <a:rPr kumimoji="1" lang="en-US" altLang="zh-CN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kumimoji="1" lang="en-US" altLang="zh-CN" sz="1600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8C1BFEE-CBAB-0D4C-ADCC-F907BDBD9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4" y="5476528"/>
                  <a:ext cx="985652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21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F29168D-2675-334B-9C8F-BCC216635C3A}"/>
                    </a:ext>
                  </a:extLst>
                </p:cNvPr>
                <p:cNvSpPr txBox="1"/>
                <p:nvPr/>
              </p:nvSpPr>
              <p:spPr>
                <a:xfrm>
                  <a:off x="8486412" y="5432530"/>
                  <a:ext cx="113260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600" dirty="0">
                      <a:latin typeface="Cambria Math" panose="02040503050406030204" pitchFamily="18" charset="0"/>
                    </a:rPr>
                    <a:t>Right Tail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[≥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en-US" altLang="zh-CN" sz="1600" b="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F29168D-2675-334B-9C8F-BCC216635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412" y="5432530"/>
                  <a:ext cx="1132604" cy="584775"/>
                </a:xfrm>
                <a:prstGeom prst="rect">
                  <a:avLst/>
                </a:prstGeom>
                <a:blipFill>
                  <a:blip r:embed="rId8"/>
                  <a:stretch>
                    <a:fillRect t="-2174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607E67D-824A-4B46-9E6C-3825220AF7A3}"/>
                    </a:ext>
                  </a:extLst>
                </p:cNvPr>
                <p:cNvSpPr txBox="1"/>
                <p:nvPr/>
              </p:nvSpPr>
              <p:spPr>
                <a:xfrm>
                  <a:off x="6985474" y="4279761"/>
                  <a:ext cx="1500938" cy="1352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sample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mean</m:t>
                        </m:r>
                      </m:oMath>
                    </m:oMathPara>
                  </a14:m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falls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into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area</m:t>
                        </m:r>
                      </m:oMath>
                    </m:oMathPara>
                  </a14:m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high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prob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1" lang="en-US" altLang="zh-CN" sz="14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607E67D-824A-4B46-9E6C-3825220AF7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474" y="4279761"/>
                  <a:ext cx="1500938" cy="1352999"/>
                </a:xfrm>
                <a:prstGeom prst="rect">
                  <a:avLst/>
                </a:prstGeom>
                <a:blipFill>
                  <a:blip r:embed="rId9"/>
                  <a:stretch>
                    <a:fillRect l="-8475" t="-31776" b="-457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110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224FC-6F64-2C44-A48A-22B3AE7C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A Matrix Chernoff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Bound for Markov Chains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B56295-D74F-E245-A650-83B790EE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88" y="1857156"/>
            <a:ext cx="10515600" cy="4351338"/>
          </a:xfrm>
        </p:spPr>
        <p:txBody>
          <a:bodyPr/>
          <a:lstStyle/>
          <a:p>
            <a:pPr marL="285750" indent="-285750"/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/>
            <a:endParaRPr lang="en-US" altLang="zh-C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6DE2D4B-6FDA-984F-A143-C7E47D4EA046}"/>
                  </a:ext>
                </a:extLst>
              </p:cNvPr>
              <p:cNvSpPr/>
              <p:nvPr/>
            </p:nvSpPr>
            <p:spPr>
              <a:xfrm>
                <a:off x="3555610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6DE2D4B-6FDA-984F-A143-C7E47D4EA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10" y="2523568"/>
                <a:ext cx="509286" cy="509286"/>
              </a:xfrm>
              <a:prstGeom prst="ellipse">
                <a:avLst/>
              </a:prstGeom>
              <a:blipFill>
                <a:blip r:embed="rId3"/>
                <a:stretch>
                  <a:fillRect l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17C44B3-CDD2-6346-AC02-292C011FF475}"/>
                  </a:ext>
                </a:extLst>
              </p:cNvPr>
              <p:cNvSpPr/>
              <p:nvPr/>
            </p:nvSpPr>
            <p:spPr>
              <a:xfrm>
                <a:off x="4471939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17C44B3-CDD2-6346-AC02-292C011FF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39" y="2523568"/>
                <a:ext cx="509286" cy="509286"/>
              </a:xfrm>
              <a:prstGeom prst="ellipse">
                <a:avLst/>
              </a:prstGeom>
              <a:blipFill>
                <a:blip r:embed="rId4"/>
                <a:stretch>
                  <a:fillRect l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A54FC3CA-52D0-8D42-A1E4-2ABB572C0319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4064896" y="2778211"/>
            <a:ext cx="407043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A06F46F-2076-5E4F-92EA-753EB8F5CE4D}"/>
              </a:ext>
            </a:extLst>
          </p:cNvPr>
          <p:cNvGrpSpPr/>
          <p:nvPr/>
        </p:nvGrpSpPr>
        <p:grpSpPr>
          <a:xfrm>
            <a:off x="3560073" y="3670130"/>
            <a:ext cx="657168" cy="1011025"/>
            <a:chOff x="3517209" y="3670130"/>
            <a:chExt cx="657168" cy="101102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3BCBF14-5402-B445-916E-8DB8DD18CBE5}"/>
                </a:ext>
              </a:extLst>
            </p:cNvPr>
            <p:cNvSpPr/>
            <p:nvPr/>
          </p:nvSpPr>
          <p:spPr>
            <a:xfrm>
              <a:off x="3518358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B55FA62-2547-2F49-A6A5-B670FC37886D}"/>
                </a:ext>
              </a:extLst>
            </p:cNvPr>
            <p:cNvSpPr/>
            <p:nvPr/>
          </p:nvSpPr>
          <p:spPr>
            <a:xfrm>
              <a:off x="3707544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49115D5-1A2C-B84D-BFBF-D70F171AC7A5}"/>
                </a:ext>
              </a:extLst>
            </p:cNvPr>
            <p:cNvSpPr/>
            <p:nvPr/>
          </p:nvSpPr>
          <p:spPr>
            <a:xfrm>
              <a:off x="3896730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5ED77E2-DB6C-4A4A-8D58-DCC86A42FD4C}"/>
                </a:ext>
              </a:extLst>
            </p:cNvPr>
            <p:cNvSpPr/>
            <p:nvPr/>
          </p:nvSpPr>
          <p:spPr>
            <a:xfrm>
              <a:off x="3518358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5BB16E7-C9F1-1D46-9A2E-3CDB392A0682}"/>
                </a:ext>
              </a:extLst>
            </p:cNvPr>
            <p:cNvSpPr/>
            <p:nvPr/>
          </p:nvSpPr>
          <p:spPr>
            <a:xfrm>
              <a:off x="3707544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B5D8C72-CA30-E74F-ADDC-11F9CD4D488B}"/>
                </a:ext>
              </a:extLst>
            </p:cNvPr>
            <p:cNvSpPr/>
            <p:nvPr/>
          </p:nvSpPr>
          <p:spPr>
            <a:xfrm>
              <a:off x="3896730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3C4C33-69EB-2A40-B683-90C56189DA7D}"/>
                </a:ext>
              </a:extLst>
            </p:cNvPr>
            <p:cNvSpPr/>
            <p:nvPr/>
          </p:nvSpPr>
          <p:spPr>
            <a:xfrm>
              <a:off x="3518358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9AFC589-AD9E-B443-A7DB-056DBE3E0DD6}"/>
                </a:ext>
              </a:extLst>
            </p:cNvPr>
            <p:cNvSpPr/>
            <p:nvPr/>
          </p:nvSpPr>
          <p:spPr>
            <a:xfrm>
              <a:off x="3707544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297CDBD-44F6-F147-84BA-72DC5E574810}"/>
                </a:ext>
              </a:extLst>
            </p:cNvPr>
            <p:cNvSpPr/>
            <p:nvPr/>
          </p:nvSpPr>
          <p:spPr>
            <a:xfrm>
              <a:off x="3896730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D162956-C4A5-FD4A-83F9-7C538817BD8B}"/>
                    </a:ext>
                  </a:extLst>
                </p:cNvPr>
                <p:cNvSpPr txBox="1"/>
                <p:nvPr/>
              </p:nvSpPr>
              <p:spPr>
                <a:xfrm>
                  <a:off x="3517209" y="4404156"/>
                  <a:ext cx="657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D162956-C4A5-FD4A-83F9-7C538817B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209" y="4404156"/>
                  <a:ext cx="65716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538" r="-9615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D4DBF00-DEDC-E14B-9CFB-EFB2F6486696}"/>
              </a:ext>
            </a:extLst>
          </p:cNvPr>
          <p:cNvGrpSpPr/>
          <p:nvPr/>
        </p:nvGrpSpPr>
        <p:grpSpPr>
          <a:xfrm>
            <a:off x="4439125" y="3670130"/>
            <a:ext cx="657167" cy="1011025"/>
            <a:chOff x="4439125" y="3670130"/>
            <a:chExt cx="657167" cy="101102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F062FDD-6342-EA4C-B9E8-0353C326A18C}"/>
                </a:ext>
              </a:extLst>
            </p:cNvPr>
            <p:cNvSpPr/>
            <p:nvPr/>
          </p:nvSpPr>
          <p:spPr>
            <a:xfrm>
              <a:off x="4471939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EFF1FDA-26D4-214F-A850-F76F6FCFB13B}"/>
                </a:ext>
              </a:extLst>
            </p:cNvPr>
            <p:cNvSpPr/>
            <p:nvPr/>
          </p:nvSpPr>
          <p:spPr>
            <a:xfrm>
              <a:off x="4661125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BAD50A0C-5A57-5D40-8EC1-71964C5E1280}"/>
                </a:ext>
              </a:extLst>
            </p:cNvPr>
            <p:cNvSpPr/>
            <p:nvPr/>
          </p:nvSpPr>
          <p:spPr>
            <a:xfrm>
              <a:off x="4850311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8DE5535-F330-A743-BD90-46AF3090C1DA}"/>
                </a:ext>
              </a:extLst>
            </p:cNvPr>
            <p:cNvSpPr/>
            <p:nvPr/>
          </p:nvSpPr>
          <p:spPr>
            <a:xfrm>
              <a:off x="4471939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84C8A29-8F89-C247-9C93-0AE78CEC7B39}"/>
                </a:ext>
              </a:extLst>
            </p:cNvPr>
            <p:cNvSpPr/>
            <p:nvPr/>
          </p:nvSpPr>
          <p:spPr>
            <a:xfrm>
              <a:off x="4661125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A9F73B3-2BEB-8942-88B9-7642D4FB916B}"/>
                </a:ext>
              </a:extLst>
            </p:cNvPr>
            <p:cNvSpPr/>
            <p:nvPr/>
          </p:nvSpPr>
          <p:spPr>
            <a:xfrm>
              <a:off x="4850311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42E7A06-E8DA-9849-A258-419E7C571E33}"/>
                </a:ext>
              </a:extLst>
            </p:cNvPr>
            <p:cNvSpPr/>
            <p:nvPr/>
          </p:nvSpPr>
          <p:spPr>
            <a:xfrm>
              <a:off x="4471939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DD4E1FD-59B3-4549-B1B0-3B90FBB91F48}"/>
                </a:ext>
              </a:extLst>
            </p:cNvPr>
            <p:cNvSpPr/>
            <p:nvPr/>
          </p:nvSpPr>
          <p:spPr>
            <a:xfrm>
              <a:off x="4661125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4010DB9-58AC-0042-802B-81E7448ECAE1}"/>
                </a:ext>
              </a:extLst>
            </p:cNvPr>
            <p:cNvSpPr/>
            <p:nvPr/>
          </p:nvSpPr>
          <p:spPr>
            <a:xfrm>
              <a:off x="4850311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3D302996-3DF7-4E45-9C94-4199D0FD1ABA}"/>
                    </a:ext>
                  </a:extLst>
                </p:cNvPr>
                <p:cNvSpPr txBox="1"/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3D302996-3DF7-4E45-9C94-4199D0FD1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538" r="-11538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074991C1-2492-604F-AEFE-799FB390B9D9}"/>
                  </a:ext>
                </a:extLst>
              </p:cNvPr>
              <p:cNvSpPr txBox="1"/>
              <p:nvPr/>
            </p:nvSpPr>
            <p:spPr>
              <a:xfrm>
                <a:off x="3855236" y="2230776"/>
                <a:ext cx="7987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074991C1-2492-604F-AEFE-799FB390B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236" y="2230776"/>
                <a:ext cx="798744" cy="215444"/>
              </a:xfrm>
              <a:prstGeom prst="rect">
                <a:avLst/>
              </a:prstGeom>
              <a:blipFill>
                <a:blip r:embed="rId7"/>
                <a:stretch>
                  <a:fillRect l="-4762" r="-7937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矩形 90">
            <a:extLst>
              <a:ext uri="{FF2B5EF4-FFF2-40B4-BE49-F238E27FC236}">
                <a16:creationId xmlns:a16="http://schemas.microsoft.com/office/drawing/2014/main" id="{06A25291-2D84-5740-92CD-F09DE82E2157}"/>
              </a:ext>
            </a:extLst>
          </p:cNvPr>
          <p:cNvSpPr/>
          <p:nvPr/>
        </p:nvSpPr>
        <p:spPr>
          <a:xfrm>
            <a:off x="788626" y="2420898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Independence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Markov Dependence</a:t>
            </a:r>
            <a:endParaRPr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11D10B78-D69C-024F-BBC2-7EF055FC5D65}"/>
              </a:ext>
            </a:extLst>
          </p:cNvPr>
          <p:cNvSpPr/>
          <p:nvPr/>
        </p:nvSpPr>
        <p:spPr>
          <a:xfrm>
            <a:off x="838200" y="3448337"/>
            <a:ext cx="21435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Scalar-valued</a:t>
            </a:r>
          </a:p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Random Variables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Matrix-valued 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Random Variables</a:t>
            </a:r>
            <a:endParaRPr lang="zh-CN" altLang="en-US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4A2B1809-0B13-BC49-B29B-98DF90827ECC}"/>
              </a:ext>
            </a:extLst>
          </p:cNvPr>
          <p:cNvSpPr/>
          <p:nvPr/>
        </p:nvSpPr>
        <p:spPr>
          <a:xfrm>
            <a:off x="788626" y="5095898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Sample Mean 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65FF9E2-3F07-6D46-B5F9-F7A2EC6363FE}"/>
                  </a:ext>
                </a:extLst>
              </p:cNvPr>
              <p:cNvSpPr txBox="1"/>
              <p:nvPr/>
            </p:nvSpPr>
            <p:spPr>
              <a:xfrm>
                <a:off x="3411855" y="5036809"/>
                <a:ext cx="189308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zh-CN" altLang="en-US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65FF9E2-3F07-6D46-B5F9-F7A2EC636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55" y="5036809"/>
                <a:ext cx="1893082" cy="518604"/>
              </a:xfrm>
              <a:prstGeom prst="rect">
                <a:avLst/>
              </a:prstGeom>
              <a:blipFill>
                <a:blip r:embed="rId8"/>
                <a:stretch>
                  <a:fillRect l="-2685" t="-4878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52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224FC-6F64-2C44-A48A-22B3AE7C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A Matrix Chernoff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Bound for Markov Chains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B56295-D74F-E245-A650-83B790EE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88" y="1857156"/>
            <a:ext cx="10515600" cy="4351338"/>
          </a:xfrm>
        </p:spPr>
        <p:txBody>
          <a:bodyPr/>
          <a:lstStyle/>
          <a:p>
            <a:pPr marL="285750" indent="-285750"/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/>
            <a:endParaRPr lang="en-US" altLang="zh-C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6DE2D4B-6FDA-984F-A143-C7E47D4EA046}"/>
                  </a:ext>
                </a:extLst>
              </p:cNvPr>
              <p:cNvSpPr/>
              <p:nvPr/>
            </p:nvSpPr>
            <p:spPr>
              <a:xfrm>
                <a:off x="3555610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6DE2D4B-6FDA-984F-A143-C7E47D4EA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10" y="2523568"/>
                <a:ext cx="509286" cy="509286"/>
              </a:xfrm>
              <a:prstGeom prst="ellipse">
                <a:avLst/>
              </a:prstGeom>
              <a:blipFill>
                <a:blip r:embed="rId3"/>
                <a:stretch>
                  <a:fillRect l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17C44B3-CDD2-6346-AC02-292C011FF475}"/>
                  </a:ext>
                </a:extLst>
              </p:cNvPr>
              <p:cNvSpPr/>
              <p:nvPr/>
            </p:nvSpPr>
            <p:spPr>
              <a:xfrm>
                <a:off x="4471939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17C44B3-CDD2-6346-AC02-292C011FF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39" y="2523568"/>
                <a:ext cx="509286" cy="509286"/>
              </a:xfrm>
              <a:prstGeom prst="ellipse">
                <a:avLst/>
              </a:prstGeom>
              <a:blipFill>
                <a:blip r:embed="rId4"/>
                <a:stretch>
                  <a:fillRect l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F5AC03E1-A93F-9A49-902A-FA41FBB34D71}"/>
                  </a:ext>
                </a:extLst>
              </p:cNvPr>
              <p:cNvSpPr/>
              <p:nvPr/>
            </p:nvSpPr>
            <p:spPr>
              <a:xfrm>
                <a:off x="5370905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F5AC03E1-A93F-9A49-902A-FA41FBB34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05" y="2523568"/>
                <a:ext cx="509286" cy="509286"/>
              </a:xfrm>
              <a:prstGeom prst="ellipse">
                <a:avLst/>
              </a:prstGeom>
              <a:blipFill>
                <a:blip r:embed="rId5"/>
                <a:stretch>
                  <a:fillRect l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A54FC3CA-52D0-8D42-A1E4-2ABB572C0319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4064896" y="2778211"/>
            <a:ext cx="407043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10156910-BF70-3B47-9FEC-53C0FF91706B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981225" y="2778211"/>
            <a:ext cx="38968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A06F46F-2076-5E4F-92EA-753EB8F5CE4D}"/>
              </a:ext>
            </a:extLst>
          </p:cNvPr>
          <p:cNvGrpSpPr/>
          <p:nvPr/>
        </p:nvGrpSpPr>
        <p:grpSpPr>
          <a:xfrm>
            <a:off x="3560073" y="3670130"/>
            <a:ext cx="657168" cy="1011025"/>
            <a:chOff x="3517209" y="3670130"/>
            <a:chExt cx="657168" cy="101102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3BCBF14-5402-B445-916E-8DB8DD18CBE5}"/>
                </a:ext>
              </a:extLst>
            </p:cNvPr>
            <p:cNvSpPr/>
            <p:nvPr/>
          </p:nvSpPr>
          <p:spPr>
            <a:xfrm>
              <a:off x="3518358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B55FA62-2547-2F49-A6A5-B670FC37886D}"/>
                </a:ext>
              </a:extLst>
            </p:cNvPr>
            <p:cNvSpPr/>
            <p:nvPr/>
          </p:nvSpPr>
          <p:spPr>
            <a:xfrm>
              <a:off x="3707544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49115D5-1A2C-B84D-BFBF-D70F171AC7A5}"/>
                </a:ext>
              </a:extLst>
            </p:cNvPr>
            <p:cNvSpPr/>
            <p:nvPr/>
          </p:nvSpPr>
          <p:spPr>
            <a:xfrm>
              <a:off x="3896730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5ED77E2-DB6C-4A4A-8D58-DCC86A42FD4C}"/>
                </a:ext>
              </a:extLst>
            </p:cNvPr>
            <p:cNvSpPr/>
            <p:nvPr/>
          </p:nvSpPr>
          <p:spPr>
            <a:xfrm>
              <a:off x="3518358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5BB16E7-C9F1-1D46-9A2E-3CDB392A0682}"/>
                </a:ext>
              </a:extLst>
            </p:cNvPr>
            <p:cNvSpPr/>
            <p:nvPr/>
          </p:nvSpPr>
          <p:spPr>
            <a:xfrm>
              <a:off x="3707544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B5D8C72-CA30-E74F-ADDC-11F9CD4D488B}"/>
                </a:ext>
              </a:extLst>
            </p:cNvPr>
            <p:cNvSpPr/>
            <p:nvPr/>
          </p:nvSpPr>
          <p:spPr>
            <a:xfrm>
              <a:off x="3896730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3C4C33-69EB-2A40-B683-90C56189DA7D}"/>
                </a:ext>
              </a:extLst>
            </p:cNvPr>
            <p:cNvSpPr/>
            <p:nvPr/>
          </p:nvSpPr>
          <p:spPr>
            <a:xfrm>
              <a:off x="3518358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9AFC589-AD9E-B443-A7DB-056DBE3E0DD6}"/>
                </a:ext>
              </a:extLst>
            </p:cNvPr>
            <p:cNvSpPr/>
            <p:nvPr/>
          </p:nvSpPr>
          <p:spPr>
            <a:xfrm>
              <a:off x="3707544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297CDBD-44F6-F147-84BA-72DC5E574810}"/>
                </a:ext>
              </a:extLst>
            </p:cNvPr>
            <p:cNvSpPr/>
            <p:nvPr/>
          </p:nvSpPr>
          <p:spPr>
            <a:xfrm>
              <a:off x="3896730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D162956-C4A5-FD4A-83F9-7C538817BD8B}"/>
                    </a:ext>
                  </a:extLst>
                </p:cNvPr>
                <p:cNvSpPr txBox="1"/>
                <p:nvPr/>
              </p:nvSpPr>
              <p:spPr>
                <a:xfrm>
                  <a:off x="3517209" y="4404156"/>
                  <a:ext cx="657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D162956-C4A5-FD4A-83F9-7C538817B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209" y="4404156"/>
                  <a:ext cx="65716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538" r="-9615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D4DBF00-DEDC-E14B-9CFB-EFB2F6486696}"/>
              </a:ext>
            </a:extLst>
          </p:cNvPr>
          <p:cNvGrpSpPr/>
          <p:nvPr/>
        </p:nvGrpSpPr>
        <p:grpSpPr>
          <a:xfrm>
            <a:off x="4439125" y="3670130"/>
            <a:ext cx="657167" cy="1011025"/>
            <a:chOff x="4439125" y="3670130"/>
            <a:chExt cx="657167" cy="101102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F062FDD-6342-EA4C-B9E8-0353C326A18C}"/>
                </a:ext>
              </a:extLst>
            </p:cNvPr>
            <p:cNvSpPr/>
            <p:nvPr/>
          </p:nvSpPr>
          <p:spPr>
            <a:xfrm>
              <a:off x="4471939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EFF1FDA-26D4-214F-A850-F76F6FCFB13B}"/>
                </a:ext>
              </a:extLst>
            </p:cNvPr>
            <p:cNvSpPr/>
            <p:nvPr/>
          </p:nvSpPr>
          <p:spPr>
            <a:xfrm>
              <a:off x="4661125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BAD50A0C-5A57-5D40-8EC1-71964C5E1280}"/>
                </a:ext>
              </a:extLst>
            </p:cNvPr>
            <p:cNvSpPr/>
            <p:nvPr/>
          </p:nvSpPr>
          <p:spPr>
            <a:xfrm>
              <a:off x="4850311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8DE5535-F330-A743-BD90-46AF3090C1DA}"/>
                </a:ext>
              </a:extLst>
            </p:cNvPr>
            <p:cNvSpPr/>
            <p:nvPr/>
          </p:nvSpPr>
          <p:spPr>
            <a:xfrm>
              <a:off x="4471939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84C8A29-8F89-C247-9C93-0AE78CEC7B39}"/>
                </a:ext>
              </a:extLst>
            </p:cNvPr>
            <p:cNvSpPr/>
            <p:nvPr/>
          </p:nvSpPr>
          <p:spPr>
            <a:xfrm>
              <a:off x="4661125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A9F73B3-2BEB-8942-88B9-7642D4FB916B}"/>
                </a:ext>
              </a:extLst>
            </p:cNvPr>
            <p:cNvSpPr/>
            <p:nvPr/>
          </p:nvSpPr>
          <p:spPr>
            <a:xfrm>
              <a:off x="4850311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42E7A06-E8DA-9849-A258-419E7C571E33}"/>
                </a:ext>
              </a:extLst>
            </p:cNvPr>
            <p:cNvSpPr/>
            <p:nvPr/>
          </p:nvSpPr>
          <p:spPr>
            <a:xfrm>
              <a:off x="4471939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DD4E1FD-59B3-4549-B1B0-3B90FBB91F48}"/>
                </a:ext>
              </a:extLst>
            </p:cNvPr>
            <p:cNvSpPr/>
            <p:nvPr/>
          </p:nvSpPr>
          <p:spPr>
            <a:xfrm>
              <a:off x="4661125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4010DB9-58AC-0042-802B-81E7448ECAE1}"/>
                </a:ext>
              </a:extLst>
            </p:cNvPr>
            <p:cNvSpPr/>
            <p:nvPr/>
          </p:nvSpPr>
          <p:spPr>
            <a:xfrm>
              <a:off x="4850311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3D302996-3DF7-4E45-9C94-4199D0FD1ABA}"/>
                    </a:ext>
                  </a:extLst>
                </p:cNvPr>
                <p:cNvSpPr txBox="1"/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3D302996-3DF7-4E45-9C94-4199D0FD1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538" r="-11538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AEC2E48-F6EB-484E-BA8C-0A5D95115DD8}"/>
              </a:ext>
            </a:extLst>
          </p:cNvPr>
          <p:cNvGrpSpPr/>
          <p:nvPr/>
        </p:nvGrpSpPr>
        <p:grpSpPr>
          <a:xfrm>
            <a:off x="5330308" y="3661639"/>
            <a:ext cx="657167" cy="1011025"/>
            <a:chOff x="4439125" y="3670130"/>
            <a:chExt cx="657167" cy="1011025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1ECCFCD-C3D7-D14C-A98A-83F5F11F9BFB}"/>
                </a:ext>
              </a:extLst>
            </p:cNvPr>
            <p:cNvSpPr/>
            <p:nvPr/>
          </p:nvSpPr>
          <p:spPr>
            <a:xfrm>
              <a:off x="4471939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94F205D8-B7F9-6B4F-924F-7A1495B41D68}"/>
                </a:ext>
              </a:extLst>
            </p:cNvPr>
            <p:cNvSpPr/>
            <p:nvPr/>
          </p:nvSpPr>
          <p:spPr>
            <a:xfrm>
              <a:off x="4661125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4167B79E-E7F3-8346-B10A-24C22E9CFAFA}"/>
                </a:ext>
              </a:extLst>
            </p:cNvPr>
            <p:cNvSpPr/>
            <p:nvPr/>
          </p:nvSpPr>
          <p:spPr>
            <a:xfrm>
              <a:off x="4850311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B5424E7-3472-5F43-BE35-844C0730AC40}"/>
                </a:ext>
              </a:extLst>
            </p:cNvPr>
            <p:cNvSpPr/>
            <p:nvPr/>
          </p:nvSpPr>
          <p:spPr>
            <a:xfrm>
              <a:off x="4471939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1F620610-2B37-784C-A5D3-9C6126220CDF}"/>
                </a:ext>
              </a:extLst>
            </p:cNvPr>
            <p:cNvSpPr/>
            <p:nvPr/>
          </p:nvSpPr>
          <p:spPr>
            <a:xfrm>
              <a:off x="4661125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DB0E71CE-4976-4648-9A77-066598CF2BD0}"/>
                </a:ext>
              </a:extLst>
            </p:cNvPr>
            <p:cNvSpPr/>
            <p:nvPr/>
          </p:nvSpPr>
          <p:spPr>
            <a:xfrm>
              <a:off x="4850311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64E23BEB-B9D7-2646-831E-6764E1DB81FD}"/>
                </a:ext>
              </a:extLst>
            </p:cNvPr>
            <p:cNvSpPr/>
            <p:nvPr/>
          </p:nvSpPr>
          <p:spPr>
            <a:xfrm>
              <a:off x="4471939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60ACC6B-C6D0-2648-8B87-04C4D2901F09}"/>
                </a:ext>
              </a:extLst>
            </p:cNvPr>
            <p:cNvSpPr/>
            <p:nvPr/>
          </p:nvSpPr>
          <p:spPr>
            <a:xfrm>
              <a:off x="4661125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5F7BA92C-399A-6A46-A9C7-4E5B5D33CD8A}"/>
                </a:ext>
              </a:extLst>
            </p:cNvPr>
            <p:cNvSpPr/>
            <p:nvPr/>
          </p:nvSpPr>
          <p:spPr>
            <a:xfrm>
              <a:off x="4850311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8610B787-EA50-0C43-8265-2EF269C291CE}"/>
                    </a:ext>
                  </a:extLst>
                </p:cNvPr>
                <p:cNvSpPr txBox="1"/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8610B787-EA50-0C43-8265-2EF269C29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538" t="-4545" r="-11538"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1146A8E9-FD39-2441-A396-DBD26AD861DC}"/>
                  </a:ext>
                </a:extLst>
              </p:cNvPr>
              <p:cNvSpPr txBox="1"/>
              <p:nvPr/>
            </p:nvSpPr>
            <p:spPr>
              <a:xfrm>
                <a:off x="3855236" y="2230776"/>
                <a:ext cx="7987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1146A8E9-FD39-2441-A396-DBD26AD86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236" y="2230776"/>
                <a:ext cx="798744" cy="215444"/>
              </a:xfrm>
              <a:prstGeom prst="rect">
                <a:avLst/>
              </a:prstGeom>
              <a:blipFill>
                <a:blip r:embed="rId9"/>
                <a:stretch>
                  <a:fillRect l="-4762" r="-7937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FEB792F5-1502-8646-A3DF-CDBAAF6D6614}"/>
                  </a:ext>
                </a:extLst>
              </p:cNvPr>
              <p:cNvSpPr txBox="1"/>
              <p:nvPr/>
            </p:nvSpPr>
            <p:spPr>
              <a:xfrm>
                <a:off x="4780861" y="2223897"/>
                <a:ext cx="7987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FEB792F5-1502-8646-A3DF-CDBAAF6D6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61" y="2223897"/>
                <a:ext cx="798744" cy="215444"/>
              </a:xfrm>
              <a:prstGeom prst="rect">
                <a:avLst/>
              </a:prstGeom>
              <a:blipFill>
                <a:blip r:embed="rId10"/>
                <a:stretch>
                  <a:fillRect l="-4762" t="-5882" r="-7937" b="-2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矩形 97">
            <a:extLst>
              <a:ext uri="{FF2B5EF4-FFF2-40B4-BE49-F238E27FC236}">
                <a16:creationId xmlns:a16="http://schemas.microsoft.com/office/drawing/2014/main" id="{54551BA2-990C-E447-AC49-2A8AAEA9148E}"/>
              </a:ext>
            </a:extLst>
          </p:cNvPr>
          <p:cNvSpPr/>
          <p:nvPr/>
        </p:nvSpPr>
        <p:spPr>
          <a:xfrm>
            <a:off x="788626" y="2420898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Independence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Markov Dependence</a:t>
            </a:r>
            <a:endParaRPr lang="zh-CN" altLang="en-US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2B87A5B-D309-4246-AD19-C184CE6DBF96}"/>
              </a:ext>
            </a:extLst>
          </p:cNvPr>
          <p:cNvSpPr/>
          <p:nvPr/>
        </p:nvSpPr>
        <p:spPr>
          <a:xfrm>
            <a:off x="838200" y="3448337"/>
            <a:ext cx="21435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Scalar-valued</a:t>
            </a:r>
          </a:p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Random Variables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Matrix-valued 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Random Variables</a:t>
            </a:r>
            <a:endParaRPr lang="zh-CN" altLang="en-US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2AA68316-0951-F24B-A276-E6E5E0AD733A}"/>
              </a:ext>
            </a:extLst>
          </p:cNvPr>
          <p:cNvSpPr/>
          <p:nvPr/>
        </p:nvSpPr>
        <p:spPr>
          <a:xfrm>
            <a:off x="788626" y="5095898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Sample Mean 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7A4EA554-D4D0-B640-88E5-5AF14E652DBD}"/>
                  </a:ext>
                </a:extLst>
              </p:cNvPr>
              <p:cNvSpPr txBox="1"/>
              <p:nvPr/>
            </p:nvSpPr>
            <p:spPr>
              <a:xfrm>
                <a:off x="3411855" y="5036809"/>
                <a:ext cx="28348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zh-CN" altLang="en-US" b="1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7A4EA554-D4D0-B640-88E5-5AF14E65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55" y="5036809"/>
                <a:ext cx="2834815" cy="518604"/>
              </a:xfrm>
              <a:prstGeom prst="rect">
                <a:avLst/>
              </a:prstGeom>
              <a:blipFill>
                <a:blip r:embed="rId11"/>
                <a:stretch>
                  <a:fillRect t="-4878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9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>
            <a:extLst>
              <a:ext uri="{FF2B5EF4-FFF2-40B4-BE49-F238E27FC236}">
                <a16:creationId xmlns:a16="http://schemas.microsoft.com/office/drawing/2014/main" id="{F29A55E2-0D30-3D4F-97AB-CEA4F0477074}"/>
              </a:ext>
            </a:extLst>
          </p:cNvPr>
          <p:cNvGrpSpPr/>
          <p:nvPr/>
        </p:nvGrpSpPr>
        <p:grpSpPr>
          <a:xfrm>
            <a:off x="5804120" y="4128938"/>
            <a:ext cx="6151418" cy="2774745"/>
            <a:chOff x="4616920" y="3711204"/>
            <a:chExt cx="6151418" cy="2774745"/>
          </a:xfrm>
        </p:grpSpPr>
        <p:pic>
          <p:nvPicPr>
            <p:cNvPr id="92" name="Picture 2" descr="Bell Curve 12">
              <a:extLst>
                <a:ext uri="{FF2B5EF4-FFF2-40B4-BE49-F238E27FC236}">
                  <a16:creationId xmlns:a16="http://schemas.microsoft.com/office/drawing/2014/main" id="{D3B0BC7C-9DA5-1149-9B6B-25519CFE36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" t="35062" r="4908" b="26545"/>
            <a:stretch/>
          </p:blipFill>
          <p:spPr bwMode="auto">
            <a:xfrm>
              <a:off x="4616920" y="3711204"/>
              <a:ext cx="6151418" cy="2600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08772BA4-7250-794D-A7AB-D9B60C012907}"/>
                    </a:ext>
                  </a:extLst>
                </p:cNvPr>
                <p:cNvSpPr txBox="1"/>
                <p:nvPr/>
              </p:nvSpPr>
              <p:spPr>
                <a:xfrm>
                  <a:off x="6507678" y="6099875"/>
                  <a:ext cx="629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ϵ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C8E2A5B-1CC2-5441-ACFA-B34260A60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678" y="6099875"/>
                  <a:ext cx="62939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448CAAB-730B-FF4D-8DAE-3A9DBE86269A}"/>
                    </a:ext>
                  </a:extLst>
                </p:cNvPr>
                <p:cNvSpPr txBox="1"/>
                <p:nvPr/>
              </p:nvSpPr>
              <p:spPr>
                <a:xfrm>
                  <a:off x="8323312" y="6116617"/>
                  <a:ext cx="629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ϵ</m:t>
                        </m:r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713F2C0-BEFD-224F-8B71-FA2CA39E3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3312" y="6116617"/>
                  <a:ext cx="62939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A857464-3527-C746-BC08-7029B123C880}"/>
                    </a:ext>
                  </a:extLst>
                </p:cNvPr>
                <p:cNvSpPr txBox="1"/>
                <p:nvPr/>
              </p:nvSpPr>
              <p:spPr>
                <a:xfrm>
                  <a:off x="5867404" y="5476528"/>
                  <a:ext cx="98565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600" dirty="0">
                      <a:latin typeface="Cambria Math" panose="02040503050406030204" pitchFamily="18" charset="0"/>
                    </a:rPr>
                    <a:t>Left Tail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[≤−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en-US" altLang="zh-CN" sz="1600" b="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8C1BFEE-CBAB-0D4C-ADCC-F907BDBD9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4" y="5476528"/>
                  <a:ext cx="98565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1299" t="-2128" b="-63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5E3DEFAC-8702-C541-B6F0-D687058BD0DD}"/>
                    </a:ext>
                  </a:extLst>
                </p:cNvPr>
                <p:cNvSpPr txBox="1"/>
                <p:nvPr/>
              </p:nvSpPr>
              <p:spPr>
                <a:xfrm>
                  <a:off x="8486412" y="5432530"/>
                  <a:ext cx="113260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600" dirty="0">
                      <a:latin typeface="Cambria Math" panose="02040503050406030204" pitchFamily="18" charset="0"/>
                    </a:rPr>
                    <a:t>Right Tail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[≥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en-US" altLang="zh-CN" sz="1600" b="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F29168D-2675-334B-9C8F-BCC216635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412" y="5432530"/>
                  <a:ext cx="1132604" cy="584775"/>
                </a:xfrm>
                <a:prstGeom prst="rect">
                  <a:avLst/>
                </a:prstGeom>
                <a:blipFill>
                  <a:blip r:embed="rId8"/>
                  <a:stretch>
                    <a:fillRect t="-2174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2B03FB3-576A-DD42-BFD5-35722FDB8B7F}"/>
                    </a:ext>
                  </a:extLst>
                </p:cNvPr>
                <p:cNvSpPr txBox="1"/>
                <p:nvPr/>
              </p:nvSpPr>
              <p:spPr>
                <a:xfrm>
                  <a:off x="6985474" y="4279761"/>
                  <a:ext cx="1500938" cy="1783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400" b="1" u="sng" dirty="0">
                      <a:latin typeface="Cambria Math" panose="02040503050406030204" pitchFamily="18" charset="0"/>
                    </a:rPr>
                    <a:t>Eigenvalues</a:t>
                  </a:r>
                  <a:r>
                    <a:rPr kumimoji="1" lang="en-US" altLang="zh-CN" sz="1400" dirty="0">
                      <a:latin typeface="Cambria Math" panose="02040503050406030204" pitchFamily="18" charset="0"/>
                    </a:rPr>
                    <a:t> of</a:t>
                  </a:r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1400" dirty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he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sample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mean</m:t>
                        </m:r>
                      </m:oMath>
                    </m:oMathPara>
                  </a14:m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kumimoji="1" lang="en-US" altLang="zh-CN" sz="1400" dirty="0">
                      <a:latin typeface="Cambria Math" panose="02040503050406030204" pitchFamily="18" charset="0"/>
                    </a:rPr>
                    <a:t>matrix</a:t>
                  </a:r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falls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into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this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area</m:t>
                        </m:r>
                      </m:oMath>
                    </m:oMathPara>
                  </a14:m>
                  <a:endParaRPr kumimoji="1" lang="en-US" altLang="zh-CN" sz="1400" b="0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high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prob</m:t>
                        </m:r>
                        <m:r>
                          <a:rPr kumimoji="1" lang="en-US" altLang="zh-CN" sz="14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1" lang="en-US" altLang="zh-CN" sz="1400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2B03FB3-576A-DD42-BFD5-35722FDB8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474" y="4279761"/>
                  <a:ext cx="1500938" cy="1783886"/>
                </a:xfrm>
                <a:prstGeom prst="rect">
                  <a:avLst/>
                </a:prstGeom>
                <a:blipFill>
                  <a:blip r:embed="rId9"/>
                  <a:stretch>
                    <a:fillRect l="-17797" t="-714" b="-3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2D224FC-6F64-2C44-A48A-22B3AE7C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A Matrix Chernoff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Bound for Markov Chains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B56295-D74F-E245-A650-83B790EE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88" y="1857156"/>
            <a:ext cx="10515600" cy="4351338"/>
          </a:xfrm>
        </p:spPr>
        <p:txBody>
          <a:bodyPr/>
          <a:lstStyle/>
          <a:p>
            <a:pPr marL="285750" indent="-285750"/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/>
            <a:endParaRPr lang="en-US" altLang="zh-C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6DE2D4B-6FDA-984F-A143-C7E47D4EA046}"/>
                  </a:ext>
                </a:extLst>
              </p:cNvPr>
              <p:cNvSpPr/>
              <p:nvPr/>
            </p:nvSpPr>
            <p:spPr>
              <a:xfrm>
                <a:off x="3555610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E6DE2D4B-6FDA-984F-A143-C7E47D4EA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610" y="2523568"/>
                <a:ext cx="509286" cy="509286"/>
              </a:xfrm>
              <a:prstGeom prst="ellipse">
                <a:avLst/>
              </a:prstGeom>
              <a:blipFill>
                <a:blip r:embed="rId10"/>
                <a:stretch>
                  <a:fillRect l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17C44B3-CDD2-6346-AC02-292C011FF475}"/>
                  </a:ext>
                </a:extLst>
              </p:cNvPr>
              <p:cNvSpPr/>
              <p:nvPr/>
            </p:nvSpPr>
            <p:spPr>
              <a:xfrm>
                <a:off x="4471939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17C44B3-CDD2-6346-AC02-292C011FF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39" y="2523568"/>
                <a:ext cx="509286" cy="509286"/>
              </a:xfrm>
              <a:prstGeom prst="ellipse">
                <a:avLst/>
              </a:prstGeom>
              <a:blipFill>
                <a:blip r:embed="rId11"/>
                <a:stretch>
                  <a:fillRect l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F5AC03E1-A93F-9A49-902A-FA41FBB34D71}"/>
                  </a:ext>
                </a:extLst>
              </p:cNvPr>
              <p:cNvSpPr/>
              <p:nvPr/>
            </p:nvSpPr>
            <p:spPr>
              <a:xfrm>
                <a:off x="5370905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F5AC03E1-A93F-9A49-902A-FA41FBB34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05" y="2523568"/>
                <a:ext cx="509286" cy="509286"/>
              </a:xfrm>
              <a:prstGeom prst="ellipse">
                <a:avLst/>
              </a:prstGeom>
              <a:blipFill>
                <a:blip r:embed="rId12"/>
                <a:stretch>
                  <a:fillRect l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71330E29-8F13-D54F-BF4A-25ABEFA5CA95}"/>
                  </a:ext>
                </a:extLst>
              </p:cNvPr>
              <p:cNvSpPr/>
              <p:nvPr/>
            </p:nvSpPr>
            <p:spPr>
              <a:xfrm>
                <a:off x="6215857" y="2523568"/>
                <a:ext cx="509286" cy="509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71330E29-8F13-D54F-BF4A-25ABEFA5C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57" y="2523568"/>
                <a:ext cx="509286" cy="509286"/>
              </a:xfrm>
              <a:prstGeom prst="ellipse">
                <a:avLst/>
              </a:prstGeom>
              <a:blipFill>
                <a:blip r:embed="rId13"/>
                <a:stretch>
                  <a:fillRect l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A54FC3CA-52D0-8D42-A1E4-2ABB572C0319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4064896" y="2778211"/>
            <a:ext cx="407043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10156910-BF70-3B47-9FEC-53C0FF91706B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981225" y="2778211"/>
            <a:ext cx="389680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3206507D-A287-B340-AB2F-0C94E504D1E0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880191" y="277821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37AAD74D-95B0-124E-9C2E-AA8B451335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6725143" y="2778211"/>
            <a:ext cx="335666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A48AE4E-ECE3-D94A-9474-12DE18742677}"/>
              </a:ext>
            </a:extLst>
          </p:cNvPr>
          <p:cNvSpPr/>
          <p:nvPr/>
        </p:nvSpPr>
        <p:spPr>
          <a:xfrm>
            <a:off x="7060809" y="2523568"/>
            <a:ext cx="509286" cy="509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A06F46F-2076-5E4F-92EA-753EB8F5CE4D}"/>
              </a:ext>
            </a:extLst>
          </p:cNvPr>
          <p:cNvGrpSpPr/>
          <p:nvPr/>
        </p:nvGrpSpPr>
        <p:grpSpPr>
          <a:xfrm>
            <a:off x="3560073" y="3670130"/>
            <a:ext cx="657168" cy="1011025"/>
            <a:chOff x="3517209" y="3670130"/>
            <a:chExt cx="657168" cy="101102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3BCBF14-5402-B445-916E-8DB8DD18CBE5}"/>
                </a:ext>
              </a:extLst>
            </p:cNvPr>
            <p:cNvSpPr/>
            <p:nvPr/>
          </p:nvSpPr>
          <p:spPr>
            <a:xfrm>
              <a:off x="3518358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B55FA62-2547-2F49-A6A5-B670FC37886D}"/>
                </a:ext>
              </a:extLst>
            </p:cNvPr>
            <p:cNvSpPr/>
            <p:nvPr/>
          </p:nvSpPr>
          <p:spPr>
            <a:xfrm>
              <a:off x="3707544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49115D5-1A2C-B84D-BFBF-D70F171AC7A5}"/>
                </a:ext>
              </a:extLst>
            </p:cNvPr>
            <p:cNvSpPr/>
            <p:nvPr/>
          </p:nvSpPr>
          <p:spPr>
            <a:xfrm>
              <a:off x="3896730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5ED77E2-DB6C-4A4A-8D58-DCC86A42FD4C}"/>
                </a:ext>
              </a:extLst>
            </p:cNvPr>
            <p:cNvSpPr/>
            <p:nvPr/>
          </p:nvSpPr>
          <p:spPr>
            <a:xfrm>
              <a:off x="3518358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5BB16E7-C9F1-1D46-9A2E-3CDB392A0682}"/>
                </a:ext>
              </a:extLst>
            </p:cNvPr>
            <p:cNvSpPr/>
            <p:nvPr/>
          </p:nvSpPr>
          <p:spPr>
            <a:xfrm>
              <a:off x="3707544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B5D8C72-CA30-E74F-ADDC-11F9CD4D488B}"/>
                </a:ext>
              </a:extLst>
            </p:cNvPr>
            <p:cNvSpPr/>
            <p:nvPr/>
          </p:nvSpPr>
          <p:spPr>
            <a:xfrm>
              <a:off x="3896730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03C4C33-69EB-2A40-B683-90C56189DA7D}"/>
                </a:ext>
              </a:extLst>
            </p:cNvPr>
            <p:cNvSpPr/>
            <p:nvPr/>
          </p:nvSpPr>
          <p:spPr>
            <a:xfrm>
              <a:off x="3518358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9AFC589-AD9E-B443-A7DB-056DBE3E0DD6}"/>
                </a:ext>
              </a:extLst>
            </p:cNvPr>
            <p:cNvSpPr/>
            <p:nvPr/>
          </p:nvSpPr>
          <p:spPr>
            <a:xfrm>
              <a:off x="3707544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297CDBD-44F6-F147-84BA-72DC5E574810}"/>
                </a:ext>
              </a:extLst>
            </p:cNvPr>
            <p:cNvSpPr/>
            <p:nvPr/>
          </p:nvSpPr>
          <p:spPr>
            <a:xfrm>
              <a:off x="3896730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D162956-C4A5-FD4A-83F9-7C538817BD8B}"/>
                    </a:ext>
                  </a:extLst>
                </p:cNvPr>
                <p:cNvSpPr txBox="1"/>
                <p:nvPr/>
              </p:nvSpPr>
              <p:spPr>
                <a:xfrm>
                  <a:off x="3517209" y="4404156"/>
                  <a:ext cx="657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D162956-C4A5-FD4A-83F9-7C538817B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209" y="4404156"/>
                  <a:ext cx="65716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1538" r="-9615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D4DBF00-DEDC-E14B-9CFB-EFB2F6486696}"/>
              </a:ext>
            </a:extLst>
          </p:cNvPr>
          <p:cNvGrpSpPr/>
          <p:nvPr/>
        </p:nvGrpSpPr>
        <p:grpSpPr>
          <a:xfrm>
            <a:off x="4439125" y="3670130"/>
            <a:ext cx="657167" cy="1011025"/>
            <a:chOff x="4439125" y="3670130"/>
            <a:chExt cx="657167" cy="101102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F062FDD-6342-EA4C-B9E8-0353C326A18C}"/>
                </a:ext>
              </a:extLst>
            </p:cNvPr>
            <p:cNvSpPr/>
            <p:nvPr/>
          </p:nvSpPr>
          <p:spPr>
            <a:xfrm>
              <a:off x="4471939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EFF1FDA-26D4-214F-A850-F76F6FCFB13B}"/>
                </a:ext>
              </a:extLst>
            </p:cNvPr>
            <p:cNvSpPr/>
            <p:nvPr/>
          </p:nvSpPr>
          <p:spPr>
            <a:xfrm>
              <a:off x="4661125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BAD50A0C-5A57-5D40-8EC1-71964C5E1280}"/>
                </a:ext>
              </a:extLst>
            </p:cNvPr>
            <p:cNvSpPr/>
            <p:nvPr/>
          </p:nvSpPr>
          <p:spPr>
            <a:xfrm>
              <a:off x="4850311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8DE5535-F330-A743-BD90-46AF3090C1DA}"/>
                </a:ext>
              </a:extLst>
            </p:cNvPr>
            <p:cNvSpPr/>
            <p:nvPr/>
          </p:nvSpPr>
          <p:spPr>
            <a:xfrm>
              <a:off x="4471939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84C8A29-8F89-C247-9C93-0AE78CEC7B39}"/>
                </a:ext>
              </a:extLst>
            </p:cNvPr>
            <p:cNvSpPr/>
            <p:nvPr/>
          </p:nvSpPr>
          <p:spPr>
            <a:xfrm>
              <a:off x="4661125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A9F73B3-2BEB-8942-88B9-7642D4FB916B}"/>
                </a:ext>
              </a:extLst>
            </p:cNvPr>
            <p:cNvSpPr/>
            <p:nvPr/>
          </p:nvSpPr>
          <p:spPr>
            <a:xfrm>
              <a:off x="4850311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42E7A06-E8DA-9849-A258-419E7C571E33}"/>
                </a:ext>
              </a:extLst>
            </p:cNvPr>
            <p:cNvSpPr/>
            <p:nvPr/>
          </p:nvSpPr>
          <p:spPr>
            <a:xfrm>
              <a:off x="4471939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7DD4E1FD-59B3-4549-B1B0-3B90FBB91F48}"/>
                </a:ext>
              </a:extLst>
            </p:cNvPr>
            <p:cNvSpPr/>
            <p:nvPr/>
          </p:nvSpPr>
          <p:spPr>
            <a:xfrm>
              <a:off x="4661125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4010DB9-58AC-0042-802B-81E7448ECAE1}"/>
                </a:ext>
              </a:extLst>
            </p:cNvPr>
            <p:cNvSpPr/>
            <p:nvPr/>
          </p:nvSpPr>
          <p:spPr>
            <a:xfrm>
              <a:off x="4850311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3D302996-3DF7-4E45-9C94-4199D0FD1ABA}"/>
                    </a:ext>
                  </a:extLst>
                </p:cNvPr>
                <p:cNvSpPr txBox="1"/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3D302996-3DF7-4E45-9C94-4199D0FD1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1538" r="-11538" b="-3636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AEC2E48-F6EB-484E-BA8C-0A5D95115DD8}"/>
              </a:ext>
            </a:extLst>
          </p:cNvPr>
          <p:cNvGrpSpPr/>
          <p:nvPr/>
        </p:nvGrpSpPr>
        <p:grpSpPr>
          <a:xfrm>
            <a:off x="5330308" y="3661639"/>
            <a:ext cx="657167" cy="1011025"/>
            <a:chOff x="4439125" y="3670130"/>
            <a:chExt cx="657167" cy="1011025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1ECCFCD-C3D7-D14C-A98A-83F5F11F9BFB}"/>
                </a:ext>
              </a:extLst>
            </p:cNvPr>
            <p:cNvSpPr/>
            <p:nvPr/>
          </p:nvSpPr>
          <p:spPr>
            <a:xfrm>
              <a:off x="4471939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94F205D8-B7F9-6B4F-924F-7A1495B41D68}"/>
                </a:ext>
              </a:extLst>
            </p:cNvPr>
            <p:cNvSpPr/>
            <p:nvPr/>
          </p:nvSpPr>
          <p:spPr>
            <a:xfrm>
              <a:off x="4661125" y="3670130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4167B79E-E7F3-8346-B10A-24C22E9CFAFA}"/>
                </a:ext>
              </a:extLst>
            </p:cNvPr>
            <p:cNvSpPr/>
            <p:nvPr/>
          </p:nvSpPr>
          <p:spPr>
            <a:xfrm>
              <a:off x="4850311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B5424E7-3472-5F43-BE35-844C0730AC40}"/>
                </a:ext>
              </a:extLst>
            </p:cNvPr>
            <p:cNvSpPr/>
            <p:nvPr/>
          </p:nvSpPr>
          <p:spPr>
            <a:xfrm>
              <a:off x="4471939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1F620610-2B37-784C-A5D3-9C6126220CDF}"/>
                </a:ext>
              </a:extLst>
            </p:cNvPr>
            <p:cNvSpPr/>
            <p:nvPr/>
          </p:nvSpPr>
          <p:spPr>
            <a:xfrm>
              <a:off x="4661125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DB0E71CE-4976-4648-9A77-066598CF2BD0}"/>
                </a:ext>
              </a:extLst>
            </p:cNvPr>
            <p:cNvSpPr/>
            <p:nvPr/>
          </p:nvSpPr>
          <p:spPr>
            <a:xfrm>
              <a:off x="4850311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64E23BEB-B9D7-2646-831E-6764E1DB81FD}"/>
                </a:ext>
              </a:extLst>
            </p:cNvPr>
            <p:cNvSpPr/>
            <p:nvPr/>
          </p:nvSpPr>
          <p:spPr>
            <a:xfrm>
              <a:off x="4471939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60ACC6B-C6D0-2648-8B87-04C4D2901F09}"/>
                </a:ext>
              </a:extLst>
            </p:cNvPr>
            <p:cNvSpPr/>
            <p:nvPr/>
          </p:nvSpPr>
          <p:spPr>
            <a:xfrm>
              <a:off x="4661125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5F7BA92C-399A-6A46-A9C7-4E5B5D33CD8A}"/>
                </a:ext>
              </a:extLst>
            </p:cNvPr>
            <p:cNvSpPr/>
            <p:nvPr/>
          </p:nvSpPr>
          <p:spPr>
            <a:xfrm>
              <a:off x="4850311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8610B787-EA50-0C43-8265-2EF269C291CE}"/>
                    </a:ext>
                  </a:extLst>
                </p:cNvPr>
                <p:cNvSpPr txBox="1"/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8610B787-EA50-0C43-8265-2EF269C29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1538" t="-4545" r="-11538"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BE2B9AEE-282A-1349-BACA-738188F0CFF8}"/>
              </a:ext>
            </a:extLst>
          </p:cNvPr>
          <p:cNvGrpSpPr/>
          <p:nvPr/>
        </p:nvGrpSpPr>
        <p:grpSpPr>
          <a:xfrm>
            <a:off x="6193824" y="3661639"/>
            <a:ext cx="657167" cy="1011025"/>
            <a:chOff x="4439125" y="3670130"/>
            <a:chExt cx="657167" cy="1011025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4B03E6B-5605-8748-B308-56AF49681E39}"/>
                </a:ext>
              </a:extLst>
            </p:cNvPr>
            <p:cNvSpPr/>
            <p:nvPr/>
          </p:nvSpPr>
          <p:spPr>
            <a:xfrm>
              <a:off x="4471939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2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63592C76-A73F-1E4E-AB34-F74CDC7D2290}"/>
                </a:ext>
              </a:extLst>
            </p:cNvPr>
            <p:cNvSpPr/>
            <p:nvPr/>
          </p:nvSpPr>
          <p:spPr>
            <a:xfrm>
              <a:off x="4661125" y="3670130"/>
              <a:ext cx="189186" cy="189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30925459-120A-7D41-85DA-0684D5B29DD3}"/>
                </a:ext>
              </a:extLst>
            </p:cNvPr>
            <p:cNvSpPr/>
            <p:nvPr/>
          </p:nvSpPr>
          <p:spPr>
            <a:xfrm>
              <a:off x="4850311" y="3670130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C2E4D577-F8EB-A149-9373-A8B078FD0AD6}"/>
                </a:ext>
              </a:extLst>
            </p:cNvPr>
            <p:cNvSpPr/>
            <p:nvPr/>
          </p:nvSpPr>
          <p:spPr>
            <a:xfrm>
              <a:off x="4471939" y="3859316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6AE4D8E7-357A-F044-97D2-566FC79CFF11}"/>
                </a:ext>
              </a:extLst>
            </p:cNvPr>
            <p:cNvSpPr/>
            <p:nvPr/>
          </p:nvSpPr>
          <p:spPr>
            <a:xfrm>
              <a:off x="4661125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76D2761A-20EF-BB48-88B1-26F4797ADB84}"/>
                </a:ext>
              </a:extLst>
            </p:cNvPr>
            <p:cNvSpPr/>
            <p:nvPr/>
          </p:nvSpPr>
          <p:spPr>
            <a:xfrm>
              <a:off x="4850311" y="3859316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40AE2915-B7CF-0046-84D8-439336CD1687}"/>
                </a:ext>
              </a:extLst>
            </p:cNvPr>
            <p:cNvSpPr/>
            <p:nvPr/>
          </p:nvSpPr>
          <p:spPr>
            <a:xfrm>
              <a:off x="4471939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366727C-6561-734B-9C13-3653748CD36F}"/>
                </a:ext>
              </a:extLst>
            </p:cNvPr>
            <p:cNvSpPr/>
            <p:nvPr/>
          </p:nvSpPr>
          <p:spPr>
            <a:xfrm>
              <a:off x="4661125" y="4048502"/>
              <a:ext cx="189186" cy="18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DDBC68D3-425A-2441-9261-D6AB912B738F}"/>
                </a:ext>
              </a:extLst>
            </p:cNvPr>
            <p:cNvSpPr/>
            <p:nvPr/>
          </p:nvSpPr>
          <p:spPr>
            <a:xfrm>
              <a:off x="4850311" y="4048502"/>
              <a:ext cx="189186" cy="18918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E572F0FA-2AB5-9246-9C31-74FED7218C33}"/>
                    </a:ext>
                  </a:extLst>
                </p:cNvPr>
                <p:cNvSpPr txBox="1"/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b="1" dirty="0"/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E572F0FA-2AB5-9246-9C31-74FED7218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125" y="4404156"/>
                  <a:ext cx="657167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1538" t="-4545" r="-11538"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94B1FFCB-0229-DD4B-A974-831B4C3F1807}"/>
              </a:ext>
            </a:extLst>
          </p:cNvPr>
          <p:cNvSpPr txBox="1"/>
          <p:nvPr/>
        </p:nvSpPr>
        <p:spPr>
          <a:xfrm>
            <a:off x="7142167" y="377376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…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074991C1-2492-604F-AEFE-799FB390B9D9}"/>
                  </a:ext>
                </a:extLst>
              </p:cNvPr>
              <p:cNvSpPr txBox="1"/>
              <p:nvPr/>
            </p:nvSpPr>
            <p:spPr>
              <a:xfrm>
                <a:off x="3855236" y="2230776"/>
                <a:ext cx="7987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074991C1-2492-604F-AEFE-799FB390B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236" y="2230776"/>
                <a:ext cx="798744" cy="215444"/>
              </a:xfrm>
              <a:prstGeom prst="rect">
                <a:avLst/>
              </a:prstGeom>
              <a:blipFill>
                <a:blip r:embed="rId18"/>
                <a:stretch>
                  <a:fillRect l="-4762" r="-7937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FB26C29-0EAA-064E-B1D0-046A445CAEFE}"/>
                  </a:ext>
                </a:extLst>
              </p:cNvPr>
              <p:cNvSpPr txBox="1"/>
              <p:nvPr/>
            </p:nvSpPr>
            <p:spPr>
              <a:xfrm>
                <a:off x="4780861" y="2223897"/>
                <a:ext cx="7987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7FB26C29-0EAA-064E-B1D0-046A445C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61" y="2223897"/>
                <a:ext cx="798744" cy="215444"/>
              </a:xfrm>
              <a:prstGeom prst="rect">
                <a:avLst/>
              </a:prstGeom>
              <a:blipFill>
                <a:blip r:embed="rId19"/>
                <a:stretch>
                  <a:fillRect l="-4762" t="-5882" r="-7937" b="-2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ADCEA419-01F1-154B-AA2F-7BCECF7D858B}"/>
                  </a:ext>
                </a:extLst>
              </p:cNvPr>
              <p:cNvSpPr txBox="1"/>
              <p:nvPr/>
            </p:nvSpPr>
            <p:spPr>
              <a:xfrm>
                <a:off x="5696628" y="2230374"/>
                <a:ext cx="7987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ADCEA419-01F1-154B-AA2F-7BCECF7D8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628" y="2230374"/>
                <a:ext cx="798744" cy="215444"/>
              </a:xfrm>
              <a:prstGeom prst="rect">
                <a:avLst/>
              </a:prstGeom>
              <a:blipFill>
                <a:blip r:embed="rId20"/>
                <a:stretch>
                  <a:fillRect l="-4762" r="-7937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矩形 99">
            <a:extLst>
              <a:ext uri="{FF2B5EF4-FFF2-40B4-BE49-F238E27FC236}">
                <a16:creationId xmlns:a16="http://schemas.microsoft.com/office/drawing/2014/main" id="{7DC5FA7C-A1E2-8E41-95DE-BF8E56D64DC1}"/>
              </a:ext>
            </a:extLst>
          </p:cNvPr>
          <p:cNvSpPr/>
          <p:nvPr/>
        </p:nvSpPr>
        <p:spPr>
          <a:xfrm>
            <a:off x="788626" y="2420898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Independence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Markov Dependence</a:t>
            </a:r>
            <a:endParaRPr lang="zh-CN" altLang="en-US" dirty="0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8BD097EB-3808-1145-B02B-CE7E9C311442}"/>
              </a:ext>
            </a:extLst>
          </p:cNvPr>
          <p:cNvSpPr/>
          <p:nvPr/>
        </p:nvSpPr>
        <p:spPr>
          <a:xfrm>
            <a:off x="838200" y="3448337"/>
            <a:ext cx="21435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Scalar-valued</a:t>
            </a:r>
          </a:p>
          <a:p>
            <a:pPr algn="ctr"/>
            <a:r>
              <a:rPr lang="en-US" altLang="zh-CN" b="1" strike="sngStrike" dirty="0">
                <a:solidFill>
                  <a:srgbClr val="C00000"/>
                </a:solidFill>
              </a:rPr>
              <a:t>Random Variables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Matrix-valued 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Random Variables</a:t>
            </a:r>
            <a:endParaRPr lang="zh-CN" altLang="en-US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4F769E34-7E9F-934C-AC64-284A3A2D4012}"/>
              </a:ext>
            </a:extLst>
          </p:cNvPr>
          <p:cNvSpPr/>
          <p:nvPr/>
        </p:nvSpPr>
        <p:spPr>
          <a:xfrm>
            <a:off x="788626" y="5095898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Sample Mean 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AB8ED251-3763-4D44-8AE4-132F70951C18}"/>
                  </a:ext>
                </a:extLst>
              </p:cNvPr>
              <p:cNvSpPr txBox="1"/>
              <p:nvPr/>
            </p:nvSpPr>
            <p:spPr>
              <a:xfrm>
                <a:off x="3411855" y="5036809"/>
                <a:ext cx="374134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1" lang="en-US" altLang="zh-CN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zh-CN" altLang="en-US" b="1" dirty="0"/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AB8ED251-3763-4D44-8AE4-132F70951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55" y="5036809"/>
                <a:ext cx="3741345" cy="518604"/>
              </a:xfrm>
              <a:prstGeom prst="rect">
                <a:avLst/>
              </a:prstGeom>
              <a:blipFill>
                <a:blip r:embed="rId21"/>
                <a:stretch>
                  <a:fillRect t="-4878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7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A4269A-770D-114C-8C82-EABCB687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A Matrix Chernoff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Bound for Markov Chains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41990D-0799-2F42-B916-BBF032C4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FE311C8-C4D6-3A41-9FD8-0B74667DB4AE}"/>
                  </a:ext>
                </a:extLst>
              </p:cNvPr>
              <p:cNvSpPr/>
              <p:nvPr/>
            </p:nvSpPr>
            <p:spPr>
              <a:xfrm>
                <a:off x="2574816" y="2283045"/>
                <a:ext cx="3111300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≤−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FE311C8-C4D6-3A41-9FD8-0B74667DB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816" y="2283045"/>
                <a:ext cx="3111300" cy="984052"/>
              </a:xfrm>
              <a:prstGeom prst="rect">
                <a:avLst/>
              </a:prstGeom>
              <a:blipFill>
                <a:blip r:embed="rId3"/>
                <a:stretch>
                  <a:fillRect t="-81818" b="-1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CF01E61A-D81E-8E45-86AC-631226911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059613"/>
                  </p:ext>
                </p:extLst>
              </p:nvPr>
            </p:nvGraphicFramePr>
            <p:xfrm>
              <a:off x="364308" y="3880803"/>
              <a:ext cx="11191816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3863922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966994332"/>
                        </a:ext>
                      </a:extLst>
                    </a:gridCol>
                    <a:gridCol w="1776299">
                      <a:extLst>
                        <a:ext uri="{9D8B030D-6E8A-4147-A177-3AD203B41FA5}">
                          <a16:colId xmlns:a16="http://schemas.microsoft.com/office/drawing/2014/main" val="3795592318"/>
                        </a:ext>
                      </a:extLst>
                    </a:gridCol>
                    <a:gridCol w="3074276">
                      <a:extLst>
                        <a:ext uri="{9D8B030D-6E8A-4147-A177-3AD203B41FA5}">
                          <a16:colId xmlns:a16="http://schemas.microsoft.com/office/drawing/2014/main" val="1138960992"/>
                        </a:ext>
                      </a:extLst>
                    </a:gridCol>
                    <a:gridCol w="3090041">
                      <a:extLst>
                        <a:ext uri="{9D8B030D-6E8A-4147-A177-3AD203B41FA5}">
                          <a16:colId xmlns:a16="http://schemas.microsoft.com/office/drawing/2014/main" val="3335983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dirty="0"/>
                            <a:t>Comparison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Chernoff `52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Tropp`12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GLSS`18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Our Result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01272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altLang="zh-CN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scalars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matrices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Stationary</a:t>
                          </a:r>
                          <a:r>
                            <a:rPr lang="en-US" altLang="zh-CN" baseline="0" dirty="0">
                              <a:solidFill>
                                <a:srgbClr val="C00000"/>
                              </a:solidFill>
                            </a:rPr>
                            <a:t> r</a:t>
                          </a:r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andom walk </a:t>
                          </a:r>
                          <a:r>
                            <a:rPr lang="en-US" altLang="zh-CN" dirty="0"/>
                            <a:t>on an </a:t>
                          </a:r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undirected regular graph </a:t>
                          </a:r>
                          <a:r>
                            <a:rPr lang="en-US" altLang="zh-CN" dirty="0"/>
                            <a:t>with spectral expansion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Non-stationary random walk </a:t>
                          </a:r>
                          <a:r>
                            <a:rPr lang="en-US" altLang="zh-CN" dirty="0"/>
                            <a:t>on 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 regular Markov chain </a:t>
                          </a:r>
                          <a:r>
                            <a:rPr lang="en-US" altLang="zh-CN" dirty="0"/>
                            <a:t>with spectral expansion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425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altLang="zh-CN" dirty="0"/>
                            <a:t> matrix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altLang="zh-CN" dirty="0"/>
                            <a:t> matrix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6510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tail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prob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3517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CF01E61A-D81E-8E45-86AC-631226911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059613"/>
                  </p:ext>
                </p:extLst>
              </p:nvPr>
            </p:nvGraphicFramePr>
            <p:xfrm>
              <a:off x="364308" y="3880803"/>
              <a:ext cx="11191816" cy="202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33863922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966994332"/>
                        </a:ext>
                      </a:extLst>
                    </a:gridCol>
                    <a:gridCol w="1776299">
                      <a:extLst>
                        <a:ext uri="{9D8B030D-6E8A-4147-A177-3AD203B41FA5}">
                          <a16:colId xmlns:a16="http://schemas.microsoft.com/office/drawing/2014/main" val="3795592318"/>
                        </a:ext>
                      </a:extLst>
                    </a:gridCol>
                    <a:gridCol w="3074276">
                      <a:extLst>
                        <a:ext uri="{9D8B030D-6E8A-4147-A177-3AD203B41FA5}">
                          <a16:colId xmlns:a16="http://schemas.microsoft.com/office/drawing/2014/main" val="1138960992"/>
                        </a:ext>
                      </a:extLst>
                    </a:gridCol>
                    <a:gridCol w="3090041">
                      <a:extLst>
                        <a:ext uri="{9D8B030D-6E8A-4147-A177-3AD203B41FA5}">
                          <a16:colId xmlns:a16="http://schemas.microsoft.com/office/drawing/2014/main" val="3335983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dirty="0"/>
                            <a:t>Comparison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Chernoff `52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Tropp`12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GLSS`18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Our Result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01272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81" t="-42466" r="-590625" b="-84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scalars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i.i.d</a:t>
                          </a:r>
                          <a:r>
                            <a:rPr lang="en-US" altLang="zh-CN" dirty="0"/>
                            <a:t> matrices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4050" t="-42466" r="-101653" b="-84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61885" t="-42466" r="-820" b="-849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425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81" t="-358621" r="-590625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781" t="-358621" r="-490625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3571" t="-358621" r="-34857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4050" t="-358621" r="-101653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61885" t="-358621" r="-820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76510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81" t="-458621" r="-590625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781" t="-458621" r="-490625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3571" t="-458621" r="-34857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64050" t="-458621" r="-101653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61885" t="-458621" r="-820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83517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70AAD81-BDA6-E445-B0AC-896929694051}"/>
                  </a:ext>
                </a:extLst>
              </p:cNvPr>
              <p:cNvSpPr/>
              <p:nvPr/>
            </p:nvSpPr>
            <p:spPr>
              <a:xfrm>
                <a:off x="6448405" y="2293720"/>
                <a:ext cx="2963825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70AAD81-BDA6-E445-B0AC-896929694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05" y="2293720"/>
                <a:ext cx="2963825" cy="984052"/>
              </a:xfrm>
              <a:prstGeom prst="rect">
                <a:avLst/>
              </a:prstGeom>
              <a:blipFill>
                <a:blip r:embed="rId5"/>
                <a:stretch>
                  <a:fillRect t="-79487" b="-1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2E8BFEA-95A5-F94F-9B53-38CB6A45BA89}"/>
              </a:ext>
            </a:extLst>
          </p:cNvPr>
          <p:cNvSpPr txBox="1"/>
          <p:nvPr/>
        </p:nvSpPr>
        <p:spPr>
          <a:xfrm>
            <a:off x="5812528" y="2587774"/>
            <a:ext cx="762000" cy="37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and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66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BD3DF-EC66-3A48-A5E2-3DD11172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A Matrix Chernoff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Bound for Markov Chains</a:t>
            </a: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7">
                <a:extLst>
                  <a:ext uri="{FF2B5EF4-FFF2-40B4-BE49-F238E27FC236}">
                    <a16:creationId xmlns:a16="http://schemas.microsoft.com/office/drawing/2014/main" id="{6B04C5E5-6AB7-2D47-AFE5-19B9F8CD862B}"/>
                  </a:ext>
                </a:extLst>
              </p:cNvPr>
              <p:cNvSpPr/>
              <p:nvPr/>
            </p:nvSpPr>
            <p:spPr>
              <a:xfrm>
                <a:off x="1385063" y="1579049"/>
                <a:ext cx="9421874" cy="4474910"/>
              </a:xfrm>
              <a:prstGeom prst="roundRect">
                <a:avLst/>
              </a:prstGeom>
              <a:noFill/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Theorem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: Let 𝑃 be an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regular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 Markov chain with state space [𝑁],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stationary distribution 𝜋 and spectral expansion 𝜆. Let </a:t>
                </a:r>
                <a14:m>
                  <m:oMath xmlns:m="http://schemas.openxmlformats.org/officeDocument/2006/math"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[</m:t>
                    </m:r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]→</m:t>
                    </m:r>
                    <m:sSup>
                      <m:sSupPr>
                        <m:ctrlPr>
                          <a:rPr lang="en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" altLang="zh-CN" b="1" dirty="0">
                    <a:solidFill>
                      <a:schemeClr val="tx1"/>
                    </a:solidFill>
                  </a:rPr>
                  <a:t>be a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matrix-valued</a:t>
                </a:r>
                <a:r>
                  <a:rPr lang="zh-CN" alt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" altLang="zh-CN" b="1" dirty="0">
                    <a:solidFill>
                      <a:schemeClr val="tx1"/>
                    </a:solidFill>
                  </a:rPr>
                  <a:t>function such that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is Hermitian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; </a:t>
                </a:r>
              </a:p>
              <a:p>
                <a:pPr marL="342900" indent="-342900">
                  <a:buFontTx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,⋯, </m:t>
                    </m:r>
                    <m:sSub>
                      <m:sSubPr>
                        <m:ctrlPr>
                          <a:rPr lang="en-US" altLang="zh-CN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denote a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-step random walk on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starting from an initial distribution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 Then for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d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𝐞𝐱𝐩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ax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  <m:e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</m:d>
                        </m:e>
                        <m: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sSup>
                        <m:s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𝐞𝐱𝐩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altLang="zh-CN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i="1" dirty="0">
                  <a:solidFill>
                    <a:schemeClr val="tx1"/>
                  </a:solidFill>
                </a:endParaRPr>
              </a:p>
              <a:p>
                <a:endParaRPr lang="en-US" altLang="zh-CN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7">
                <a:extLst>
                  <a:ext uri="{FF2B5EF4-FFF2-40B4-BE49-F238E27FC236}">
                    <a16:creationId xmlns:a16="http://schemas.microsoft.com/office/drawing/2014/main" id="{6B04C5E5-6AB7-2D47-AFE5-19B9F8CD8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63" y="1579049"/>
                <a:ext cx="9421874" cy="4474910"/>
              </a:xfrm>
              <a:prstGeom prst="roundRect">
                <a:avLst/>
              </a:prstGeom>
              <a:blipFill>
                <a:blip r:embed="rId3"/>
                <a:stretch>
                  <a:fillRect b="-17416"/>
                </a:stretch>
              </a:blipFill>
              <a:ln w="508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38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68A5-2A95-4C33-9646-53A1D824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</a:t>
            </a:r>
            <a:r>
              <a:rPr kumimoji="1" lang="en" altLang="zh-CN" b="1" dirty="0"/>
              <a:t>Application to Co-occurrence Matrices</a:t>
            </a:r>
            <a:endParaRPr lang="zh-CN" altLang="en-US" b="1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9FE2AC4-AB9C-4291-BAED-8F2002A46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68" y="1574962"/>
            <a:ext cx="2711642" cy="131431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CA96BF84-0D1C-7B45-ABEF-BBD046783539}"/>
              </a:ext>
            </a:extLst>
          </p:cNvPr>
          <p:cNvGrpSpPr/>
          <p:nvPr/>
        </p:nvGrpSpPr>
        <p:grpSpPr>
          <a:xfrm>
            <a:off x="6608834" y="1567042"/>
            <a:ext cx="4135290" cy="1314317"/>
            <a:chOff x="6608834" y="2124260"/>
            <a:chExt cx="4135290" cy="13143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F82FB2-0548-4BE1-907A-C755B3C92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834" y="2124260"/>
              <a:ext cx="2211042" cy="1314317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E43998A-4FE5-4824-B6B3-1134432097FC}"/>
                </a:ext>
              </a:extLst>
            </p:cNvPr>
            <p:cNvSpPr/>
            <p:nvPr/>
          </p:nvSpPr>
          <p:spPr>
            <a:xfrm>
              <a:off x="8819876" y="2683329"/>
              <a:ext cx="206717" cy="19618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39AFF5-B71D-403E-A601-2DBBF9D4D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8054" y="2313902"/>
              <a:ext cx="1426070" cy="935032"/>
            </a:xfrm>
            <a:prstGeom prst="rect">
              <a:avLst/>
            </a:prstGeom>
          </p:spPr>
        </p:pic>
      </p:grpSp>
      <p:pic>
        <p:nvPicPr>
          <p:cNvPr id="12" name="Picture 2" descr="A widely popular item isn’t much help as an indicator of what to recommend because it is the same for almost everybody.">
            <a:extLst>
              <a:ext uri="{FF2B5EF4-FFF2-40B4-BE49-F238E27FC236}">
                <a16:creationId xmlns:a16="http://schemas.microsoft.com/office/drawing/2014/main" id="{0724F234-169E-47DB-BA76-B00B715A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48" y="3825217"/>
            <a:ext cx="2572042" cy="19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7F05B3-69AA-44E6-82D5-07DD01699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85" y="3403447"/>
            <a:ext cx="3213098" cy="2384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1E30D3-F369-4056-B6FF-86696E1219C2}"/>
              </a:ext>
            </a:extLst>
          </p:cNvPr>
          <p:cNvSpPr txBox="1"/>
          <p:nvPr/>
        </p:nvSpPr>
        <p:spPr>
          <a:xfrm>
            <a:off x="1869980" y="2865093"/>
            <a:ext cx="28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NLP </a:t>
            </a:r>
          </a:p>
          <a:p>
            <a:pPr algn="ctr"/>
            <a:r>
              <a:rPr lang="en-US" altLang="zh-CN" b="1" dirty="0"/>
              <a:t>(LDA, Word2vec, Glove)</a:t>
            </a:r>
            <a:endParaRPr lang="zh-CN" alt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93D1F-9672-4099-A6E5-AFE3BFAEFF25}"/>
              </a:ext>
            </a:extLst>
          </p:cNvPr>
          <p:cNvSpPr txBox="1"/>
          <p:nvPr/>
        </p:nvSpPr>
        <p:spPr>
          <a:xfrm>
            <a:off x="6859730" y="2844379"/>
            <a:ext cx="412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Graph Representation Learning</a:t>
            </a:r>
          </a:p>
          <a:p>
            <a:pPr algn="ctr"/>
            <a:r>
              <a:rPr lang="en-US" altLang="zh-CN" b="1" dirty="0"/>
              <a:t>(</a:t>
            </a:r>
            <a:r>
              <a:rPr lang="en-US" altLang="zh-CN" b="1" dirty="0" err="1"/>
              <a:t>DeepWalk</a:t>
            </a:r>
            <a:r>
              <a:rPr lang="en-US" altLang="zh-CN" b="1" dirty="0"/>
              <a:t>, node2vec, metapath2vec)</a:t>
            </a:r>
            <a:endParaRPr lang="zh-CN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079057-8FAE-4159-9DC1-42E957B194D5}"/>
              </a:ext>
            </a:extLst>
          </p:cNvPr>
          <p:cNvSpPr txBox="1"/>
          <p:nvPr/>
        </p:nvSpPr>
        <p:spPr>
          <a:xfrm>
            <a:off x="1012488" y="5878303"/>
            <a:ext cx="329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Recommendation System (Pin2Vec, Item2vec)</a:t>
            </a:r>
            <a:endParaRPr lang="zh-CN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7FA722-55D3-4C7D-B1AF-27AEED4D356C}"/>
              </a:ext>
            </a:extLst>
          </p:cNvPr>
          <p:cNvSpPr txBox="1"/>
          <p:nvPr/>
        </p:nvSpPr>
        <p:spPr>
          <a:xfrm>
            <a:off x="5002285" y="5878303"/>
            <a:ext cx="31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Reinforcement Learning</a:t>
            </a:r>
          </a:p>
          <a:p>
            <a:pPr algn="ctr"/>
            <a:r>
              <a:rPr lang="en-US" altLang="zh-CN" b="1" dirty="0"/>
              <a:t>(Act2Vec)</a:t>
            </a:r>
            <a:endParaRPr lang="zh-CN" altLang="en-US" b="1" dirty="0"/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16B39BDE-8390-DC4E-B34B-409AA42AF9C2}"/>
              </a:ext>
            </a:extLst>
          </p:cNvPr>
          <p:cNvSpPr txBox="1"/>
          <p:nvPr/>
        </p:nvSpPr>
        <p:spPr>
          <a:xfrm>
            <a:off x="8478066" y="5878303"/>
            <a:ext cx="310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Hidden</a:t>
            </a:r>
            <a:r>
              <a:rPr lang="zh-CN" altLang="en-US" b="1" dirty="0"/>
              <a:t> </a:t>
            </a:r>
            <a:r>
              <a:rPr lang="en-US" altLang="zh-CN" b="1" dirty="0"/>
              <a:t>Markov Models</a:t>
            </a:r>
          </a:p>
          <a:p>
            <a:pPr algn="ctr"/>
            <a:r>
              <a:rPr lang="en-US" altLang="zh-CN" b="1" dirty="0"/>
              <a:t>(Emission Co-occurrence)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DFA3915-2DA5-9E4D-B3B6-FE43AF92BC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042" r="57464"/>
          <a:stretch/>
        </p:blipFill>
        <p:spPr>
          <a:xfrm>
            <a:off x="9112978" y="3805510"/>
            <a:ext cx="1873760" cy="1623120"/>
          </a:xfrm>
          <a:prstGeom prst="rect">
            <a:avLst/>
          </a:prstGeom>
        </p:spPr>
      </p:pic>
      <p:pic>
        <p:nvPicPr>
          <p:cNvPr id="2050" name="Picture 2" descr="starcraft ii logo 的图像结果">
            <a:extLst>
              <a:ext uri="{FF2B5EF4-FFF2-40B4-BE49-F238E27FC236}">
                <a16:creationId xmlns:a16="http://schemas.microsoft.com/office/drawing/2014/main" id="{1D628B91-B502-3E42-B836-A354FC39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08" y="5042004"/>
            <a:ext cx="1591922" cy="7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9701</TotalTime>
  <Words>1614</Words>
  <Application>Microsoft Macintosh PowerPoint</Application>
  <PresentationFormat>宽屏</PresentationFormat>
  <Paragraphs>292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Office 主题​​</vt:lpstr>
      <vt:lpstr>A Matrix Chernoff Bound for Markov Chains and its Application to Co-occurrence Matrices</vt:lpstr>
      <vt:lpstr>The Application to Co-occurrence Matrices</vt:lpstr>
      <vt:lpstr>Chernoff Bounds</vt:lpstr>
      <vt:lpstr>A Matrix Chernoff Bound for Markov Chains</vt:lpstr>
      <vt:lpstr>A Matrix Chernoff Bound for Markov Chains</vt:lpstr>
      <vt:lpstr>A Matrix Chernoff Bound for Markov Chains</vt:lpstr>
      <vt:lpstr>A Matrix Chernoff Bound for Markov Chains</vt:lpstr>
      <vt:lpstr>A Matrix Chernoff Bound for Markov Chains</vt:lpstr>
      <vt:lpstr>The Application to Co-occurrence Matrices</vt:lpstr>
      <vt:lpstr>Co-occurrence Matrix of Sequential Data</vt:lpstr>
      <vt:lpstr>Co-occurrence Matrix of Sequential Data</vt:lpstr>
      <vt:lpstr>Co-occurrence Matrix of Sequential Data</vt:lpstr>
      <vt:lpstr>Co-occurrence Matrix of Sequential Data</vt:lpstr>
      <vt:lpstr>Convergence Rate of Co-occurrence Matrices</vt:lpstr>
      <vt:lpstr>Comparison</vt:lpstr>
      <vt:lpstr>Numerical Experiments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197</cp:revision>
  <dcterms:created xsi:type="dcterms:W3CDTF">2020-10-14T04:52:59Z</dcterms:created>
  <dcterms:modified xsi:type="dcterms:W3CDTF">2021-06-17T03:36:25Z</dcterms:modified>
</cp:coreProperties>
</file>